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8"/>
  </p:notesMasterIdLst>
  <p:handoutMasterIdLst>
    <p:handoutMasterId r:id="rId29"/>
  </p:handoutMasterIdLst>
  <p:sldIdLst>
    <p:sldId id="257" r:id="rId5"/>
    <p:sldId id="389" r:id="rId6"/>
    <p:sldId id="392" r:id="rId7"/>
    <p:sldId id="393" r:id="rId8"/>
    <p:sldId id="394" r:id="rId9"/>
    <p:sldId id="395" r:id="rId10"/>
    <p:sldId id="396" r:id="rId11"/>
    <p:sldId id="397" r:id="rId12"/>
    <p:sldId id="398" r:id="rId13"/>
    <p:sldId id="399" r:id="rId14"/>
    <p:sldId id="400" r:id="rId15"/>
    <p:sldId id="401" r:id="rId16"/>
    <p:sldId id="402" r:id="rId17"/>
    <p:sldId id="403" r:id="rId18"/>
    <p:sldId id="404" r:id="rId19"/>
    <p:sldId id="405" r:id="rId20"/>
    <p:sldId id="406" r:id="rId21"/>
    <p:sldId id="407" r:id="rId22"/>
    <p:sldId id="416" r:id="rId23"/>
    <p:sldId id="408" r:id="rId24"/>
    <p:sldId id="409" r:id="rId25"/>
    <p:sldId id="410" r:id="rId26"/>
    <p:sldId id="391" r:id="rId27"/>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3725" autoAdjust="0"/>
  </p:normalViewPr>
  <p:slideViewPr>
    <p:cSldViewPr snapToGrid="0">
      <p:cViewPr varScale="1">
        <p:scale>
          <a:sx n="109" d="100"/>
          <a:sy n="109" d="100"/>
        </p:scale>
        <p:origin x="534" y="108"/>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14" d="100"/>
          <a:sy n="114" d="100"/>
        </p:scale>
        <p:origin x="222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9901395-E085-4F4B-8480-0D4D51470E22}" type="datetime1">
              <a:rPr lang="fr-FR" smtClean="0"/>
              <a:t>15/10/2023</a:t>
            </a:fld>
            <a:endParaRPr lang="fr-FR"/>
          </a:p>
        </p:txBody>
      </p:sp>
      <p:sp>
        <p:nvSpPr>
          <p:cNvPr id="4" name="Espace réservé du pied de page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23CDBB5-5B4A-4483-935D-A73935186B4D}" type="slidenum">
              <a:rPr lang="fr-FR" smtClean="0"/>
              <a:t>‹N°›</a:t>
            </a:fld>
            <a:endParaRPr lang="fr-FR"/>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46A5458-2F44-415F-9D8B-C167BD79D5BC}" type="datetime1">
              <a:rPr lang="fr-FR" smtClean="0"/>
              <a:t>15/10/2023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7CCE34D-CFF1-4FFE-815B-D050E7ED2DFD}" type="slidenum">
              <a:rPr lang="fr-FR" smtClean="0"/>
              <a:t>‹N°›</a:t>
            </a:fld>
            <a:endParaRPr lang="fr-FR"/>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1983A999-5E0E-42CA-8400-604AE921FF7C}" type="slidenum">
              <a:rPr lang="fr-FR" smtClean="0"/>
              <a:t>1</a:t>
            </a:fld>
            <a:endParaRPr lang="fr-FR"/>
          </a:p>
        </p:txBody>
      </p:sp>
      <p:sp>
        <p:nvSpPr>
          <p:cNvPr id="5" name="Espace réservé de la date 4">
            <a:extLst>
              <a:ext uri="{FF2B5EF4-FFF2-40B4-BE49-F238E27FC236}">
                <a16:creationId xmlns:a16="http://schemas.microsoft.com/office/drawing/2014/main" id="{3C0A24FE-7EA0-4AB7-A794-AF7E7158E8D1}"/>
              </a:ext>
            </a:extLst>
          </p:cNvPr>
          <p:cNvSpPr>
            <a:spLocks noGrp="1"/>
          </p:cNvSpPr>
          <p:nvPr>
            <p:ph type="dt" idx="1"/>
          </p:nvPr>
        </p:nvSpPr>
        <p:spPr/>
        <p:txBody>
          <a:bodyPr/>
          <a:lstStyle/>
          <a:p>
            <a:pPr rtl="0"/>
            <a:fld id="{8EB27F4A-103A-4702-9921-7D4D4413A207}" type="datetime1">
              <a:rPr lang="fr-FR" smtClean="0"/>
              <a:t>15/10/2023</a:t>
            </a:fld>
            <a:endParaRPr lang="fr-FR"/>
          </a:p>
        </p:txBody>
      </p:sp>
    </p:spTree>
    <p:extLst>
      <p:ext uri="{BB962C8B-B14F-4D97-AF65-F5344CB8AC3E}">
        <p14:creationId xmlns:p14="http://schemas.microsoft.com/office/powerpoint/2010/main" val="156083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re">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rtlCol="0" anchor="b" anchorCtr="0">
            <a:noAutofit/>
          </a:bodyPr>
          <a:lstStyle/>
          <a:p>
            <a:pPr rtl="0"/>
            <a:r>
              <a:rPr lang="fr-FR" sz="4800"/>
              <a:t>3DFloat</a:t>
            </a:r>
          </a:p>
        </p:txBody>
      </p:sp>
      <p:sp>
        <p:nvSpPr>
          <p:cNvPr id="14" name="Espace réservé d’image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rtlCol="0">
            <a:noAutofit/>
          </a:bodyPr>
          <a:lstStyle/>
          <a:p>
            <a:pPr rtl="0"/>
            <a:r>
              <a:rPr lang="fr-FR"/>
              <a:t>Cliquez sur l'icône pour ajouter une image</a:t>
            </a:r>
          </a:p>
        </p:txBody>
      </p:sp>
      <p:sp>
        <p:nvSpPr>
          <p:cNvPr id="8" name="Ovale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9" name="Groupe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orme libre : Form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Ovale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3" name="Espace réservé du texte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rtlCol="0">
            <a:noAutofit/>
          </a:bodyPr>
          <a:lstStyle>
            <a:lvl1pPr>
              <a:buNone/>
              <a:defRPr sz="2000"/>
            </a:lvl1pPr>
            <a:lvl2pPr>
              <a:buNone/>
              <a:defRPr sz="2000"/>
            </a:lvl2pPr>
            <a:lvl3pPr>
              <a:buNone/>
              <a:defRPr sz="2000"/>
            </a:lvl3pPr>
            <a:lvl4pPr>
              <a:buNone/>
              <a:defRPr sz="2000"/>
            </a:lvl4pPr>
            <a:lvl5pPr>
              <a:buNone/>
              <a:defRPr sz="2000"/>
            </a:lvl5pPr>
          </a:lstStyle>
          <a:p>
            <a:pPr lvl="0" rtl="0"/>
            <a:r>
              <a:rPr lang="fr-FR"/>
              <a:t>Cliquez pour modifier les styles du texte du masque</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u 3 colonnes">
    <p:spTree>
      <p:nvGrpSpPr>
        <p:cNvPr id="1" name=""/>
        <p:cNvGrpSpPr/>
        <p:nvPr/>
      </p:nvGrpSpPr>
      <p:grpSpPr>
        <a:xfrm>
          <a:off x="0" y="0"/>
          <a:ext cx="0" cy="0"/>
          <a:chOff x="0" y="0"/>
          <a:chExt cx="0" cy="0"/>
        </a:xfrm>
      </p:grpSpPr>
      <p:grpSp>
        <p:nvGrpSpPr>
          <p:cNvPr id="34" name="Groupe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orme libre : Form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p>
          </p:txBody>
        </p:sp>
        <p:sp>
          <p:nvSpPr>
            <p:cNvPr id="36" name="Forme libre : Form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37" name="Oval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38" name="Oval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19" name="Forme libre : Form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0" name="Ovale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5" name="Ovale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5" name="Titr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fr-FR" sz="4800" dirty="0"/>
            </a:lvl1pPr>
          </a:lstStyle>
          <a:p>
            <a:pPr lvl="0" rtl="0">
              <a:lnSpc>
                <a:spcPct val="100000"/>
              </a:lnSpc>
            </a:pPr>
            <a:r>
              <a:rPr lang="fr-FR"/>
              <a:t>Modifiez le style du titre</a:t>
            </a:r>
          </a:p>
        </p:txBody>
      </p:sp>
      <p:sp>
        <p:nvSpPr>
          <p:cNvPr id="16" name="Espace réservé du texte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rtlCol="0"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17" name="Espace réservé du contenu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rtlCol="0">
            <a:noAutofit/>
          </a:bodyPr>
          <a:lstStyle>
            <a:lvl1pPr>
              <a:defRPr sz="1800"/>
            </a:lvl1pPr>
            <a:lvl2pPr>
              <a:defRPr sz="1800"/>
            </a:lvl2pPr>
            <a:lvl3pPr>
              <a:defRPr sz="1800"/>
            </a:lvl3pPr>
            <a:lvl4pPr>
              <a:defRPr sz="1800"/>
            </a:lvl4pPr>
            <a:lvl5pPr>
              <a:defRPr sz="18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2" name="Espace réservé du texte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fr-FR" sz="2000" b="0" cap="all" spc="200" baseline="0" dirty="0">
                <a:solidFill>
                  <a:schemeClr val="tx1"/>
                </a:solidFill>
              </a:defRPr>
            </a:lvl1pPr>
          </a:lstStyle>
          <a:p>
            <a:pPr marL="228600" lvl="0" indent="-228600" rtl="0"/>
            <a:r>
              <a:rPr lang="fr-FR"/>
              <a:t>Cliquez pour modifier les styles du texte du masque</a:t>
            </a:r>
          </a:p>
        </p:txBody>
      </p:sp>
      <p:sp>
        <p:nvSpPr>
          <p:cNvPr id="23" name="Espace réservé du contenu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8" name="Espace réservé du texte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fr-FR" sz="2000" b="0" cap="all" spc="200" baseline="0" dirty="0">
                <a:solidFill>
                  <a:schemeClr val="tx1"/>
                </a:solidFill>
              </a:defRPr>
            </a:lvl1pPr>
          </a:lstStyle>
          <a:p>
            <a:pPr marL="228600" lvl="0" indent="-228600" rtl="0"/>
            <a:r>
              <a:rPr lang="fr-FR"/>
              <a:t>Cliquez pour modifier</a:t>
            </a:r>
          </a:p>
        </p:txBody>
      </p:sp>
      <p:sp>
        <p:nvSpPr>
          <p:cNvPr id="21" name="Espace réservé du contenu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ynthèse">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rtlCol="0" anchor="t" anchorCtr="0">
            <a:noAutofit/>
          </a:bodyPr>
          <a:lstStyle/>
          <a:p>
            <a:pPr rtl="0"/>
            <a:r>
              <a:rPr lang="fr-FR"/>
              <a:t>Modifiez le style du titre</a:t>
            </a:r>
          </a:p>
        </p:txBody>
      </p:sp>
      <p:sp>
        <p:nvSpPr>
          <p:cNvPr id="10" name="Espace réservé d’image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rtlCol="0">
            <a:noAutofit/>
          </a:bodyPr>
          <a:lstStyle/>
          <a:p>
            <a:pPr rtl="0"/>
            <a:r>
              <a:rPr lang="fr-FR"/>
              <a:t>Cliquez sur l'icône pour ajouter une image</a:t>
            </a:r>
          </a:p>
        </p:txBody>
      </p:sp>
      <p:sp>
        <p:nvSpPr>
          <p:cNvPr id="7" name="Espace réservé du contenu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rtlCol="0">
            <a:noAutofit/>
          </a:bodyPr>
          <a:lstStyle>
            <a:lvl1pPr marL="0" indent="0">
              <a:buNone/>
              <a:defRPr sz="2000"/>
            </a:lvl1pPr>
            <a:lvl2pPr>
              <a:buNone/>
              <a:defRPr sz="1900"/>
            </a:lvl2pPr>
            <a:lvl3pPr>
              <a:buNone/>
              <a:defRPr sz="1900"/>
            </a:lvl3pPr>
            <a:lvl4pPr>
              <a:buNone/>
              <a:defRPr sz="1900"/>
            </a:lvl4pPr>
            <a:lvl5pPr>
              <a:buNone/>
              <a:defRPr sz="1900"/>
            </a:lvl5pPr>
          </a:lstStyle>
          <a:p>
            <a:pPr lvl="0" rtl="0"/>
            <a:r>
              <a:rPr lang="fr-FR"/>
              <a:t>Cliquez pour modifier les styles du texte du masque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8" name="Ovale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Fermeture">
    <p:spTree>
      <p:nvGrpSpPr>
        <p:cNvPr id="1" name=""/>
        <p:cNvGrpSpPr/>
        <p:nvPr/>
      </p:nvGrpSpPr>
      <p:grpSpPr>
        <a:xfrm>
          <a:off x="0" y="0"/>
          <a:ext cx="0" cy="0"/>
          <a:chOff x="0" y="0"/>
          <a:chExt cx="0" cy="0"/>
        </a:xfrm>
      </p:grpSpPr>
      <p:sp>
        <p:nvSpPr>
          <p:cNvPr id="28" name="Titr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rtlCol="0" anchor="b" anchorCtr="0">
            <a:noAutofit/>
          </a:bodyPr>
          <a:lstStyle/>
          <a:p>
            <a:pPr rtl="0"/>
            <a:r>
              <a:rPr lang="fr-FR"/>
              <a:t>Modifiez le style du titre</a:t>
            </a:r>
            <a:endParaRPr lang="fr-FR" dirty="0"/>
          </a:p>
        </p:txBody>
      </p:sp>
      <p:sp>
        <p:nvSpPr>
          <p:cNvPr id="31" name="Sous-titr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rtlCol="0">
            <a:noAutofit/>
          </a:bodyPr>
          <a:lstStyle>
            <a:lvl1pPr>
              <a:buNone/>
              <a:defRPr sz="2400"/>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
        <p:nvSpPr>
          <p:cNvPr id="40" name="Espace réservé d’image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rtlCol="0">
            <a:noAutofit/>
          </a:bodyPr>
          <a:lstStyle/>
          <a:p>
            <a:pPr rtl="0"/>
            <a:r>
              <a:rPr lang="fr-FR"/>
              <a:t>Cliquez sur l'icône pour ajouter une image</a:t>
            </a:r>
            <a:endParaRPr lang="fr-FR" dirty="0"/>
          </a:p>
        </p:txBody>
      </p:sp>
      <p:sp>
        <p:nvSpPr>
          <p:cNvPr id="42" name="Espace réservé d’image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rtlCol="0">
            <a:noAutofit/>
          </a:bodyPr>
          <a:lstStyle/>
          <a:p>
            <a:pPr rtl="0"/>
            <a:r>
              <a:rPr lang="fr-FR"/>
              <a:t>Cliquez sur l'icône pour ajouter une image</a:t>
            </a:r>
          </a:p>
        </p:txBody>
      </p:sp>
      <p:grpSp>
        <p:nvGrpSpPr>
          <p:cNvPr id="43" name="Groupe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orme libre : Form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solidFill>
                  <a:schemeClr val="tx1"/>
                </a:solidFill>
              </a:endParaRPr>
            </a:p>
          </p:txBody>
        </p:sp>
        <p:sp>
          <p:nvSpPr>
            <p:cNvPr id="45" name="Ovale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46" name="Forme libre : Form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solidFill>
                  <a:schemeClr val="tx1"/>
                </a:solidFill>
              </a:endParaRPr>
            </a:p>
          </p:txBody>
        </p:sp>
      </p:grpSp>
      <p:grpSp>
        <p:nvGrpSpPr>
          <p:cNvPr id="15" name="Groupe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orme libre : Form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1" name="Ovale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5" name="Espace réservé de la date 4">
            <a:extLst>
              <a:ext uri="{FF2B5EF4-FFF2-40B4-BE49-F238E27FC236}">
                <a16:creationId xmlns:a16="http://schemas.microsoft.com/office/drawing/2014/main" id="{E57D2D6F-49E8-4217-A908-2D9E43583589}"/>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591C4440-6B8D-4A24-A807-8B1302A3DFAF}"/>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7" name="Ovale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rtlCol="0" anchor="t" anchorCtr="0">
            <a:noAutofit/>
          </a:bodyPr>
          <a:lstStyle>
            <a:lvl1pPr algn="l">
              <a:lnSpc>
                <a:spcPct val="100000"/>
              </a:lnSpc>
              <a:defRPr sz="6400"/>
            </a:lvl1pPr>
          </a:lstStyle>
          <a:p>
            <a:pPr rtl="0"/>
            <a:r>
              <a:rPr lang="fr-FR"/>
              <a:t>Modifiez le style du titre</a:t>
            </a:r>
            <a:endParaRPr lang="fr-FR" dirty="0"/>
          </a:p>
        </p:txBody>
      </p:sp>
      <p:sp>
        <p:nvSpPr>
          <p:cNvPr id="3" name="Sous-titr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rtlCol="0">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a:t>Modifiez le style des sous-titres du masque</a:t>
            </a:r>
            <a:endParaRPr lang="fr-FR" dirty="0"/>
          </a:p>
        </p:txBody>
      </p:sp>
      <p:sp>
        <p:nvSpPr>
          <p:cNvPr id="4" name="Espace réservé de la date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9" name="Forme libre : Form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0" name="Ovale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5" name="Ovale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34" name="Groupe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orme libre : Form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p>
          </p:txBody>
        </p:sp>
        <p:sp>
          <p:nvSpPr>
            <p:cNvPr id="36" name="Forme libre : Form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37" name="Oval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38" name="Oval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2" name="Ovale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13" name="Groupe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orme libre : Form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1" name="Ovale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2" name="Titr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rtlCol="0">
            <a:noAutofit/>
          </a:bodyPr>
          <a:lstStyle>
            <a:lvl1pPr>
              <a:lnSpc>
                <a:spcPct val="100000"/>
              </a:lnSpc>
              <a:defRPr/>
            </a:lvl1pPr>
          </a:lstStyle>
          <a:p>
            <a:pPr rtl="0"/>
            <a:r>
              <a:rPr lang="fr-FR"/>
              <a:t>Modifiez le style du titre</a:t>
            </a:r>
            <a:endParaRPr lang="fr-FR" dirty="0"/>
          </a:p>
        </p:txBody>
      </p:sp>
      <p:sp>
        <p:nvSpPr>
          <p:cNvPr id="3" name="Espace réservé du contenu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contenu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e la date 4">
            <a:extLst>
              <a:ext uri="{FF2B5EF4-FFF2-40B4-BE49-F238E27FC236}">
                <a16:creationId xmlns:a16="http://schemas.microsoft.com/office/drawing/2014/main" id="{BB99A8AF-0998-4613-B1D8-C14ECBFFDF67}"/>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66E44EAA-B8A9-4428-A9DF-1174DA940990}"/>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orme libre : Form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2" name="Ovale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2" name="Titr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rtlCol="0" anchor="t">
            <a:noAutofit/>
          </a:bodyPr>
          <a:lstStyle>
            <a:lvl1pPr>
              <a:lnSpc>
                <a:spcPct val="100000"/>
              </a:lnSpc>
              <a:defRPr sz="3200"/>
            </a:lvl1pPr>
          </a:lstStyle>
          <a:p>
            <a:pPr rtl="0"/>
            <a:r>
              <a:rPr lang="fr-FR"/>
              <a:t>Modifiez le style du titre</a:t>
            </a:r>
            <a:endParaRPr lang="fr-FR" dirty="0"/>
          </a:p>
        </p:txBody>
      </p:sp>
      <p:sp>
        <p:nvSpPr>
          <p:cNvPr id="3" name="Espace réservé du contenu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rtlCol="0">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texte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rtlCol="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a:t>Cliquez pour modifier les styles du texte du masque</a:t>
            </a:r>
          </a:p>
        </p:txBody>
      </p:sp>
      <p:sp>
        <p:nvSpPr>
          <p:cNvPr id="5" name="Espace réservé de la date 4">
            <a:extLst>
              <a:ext uri="{FF2B5EF4-FFF2-40B4-BE49-F238E27FC236}">
                <a16:creationId xmlns:a16="http://schemas.microsoft.com/office/drawing/2014/main" id="{EBD47AB1-6EB5-4E2C-B4A7-42DC643E9FF9}"/>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5BA9D15F-B6ED-46E1-9840-0B625880EE4B}"/>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rtlCol="0" anchor="b" anchorCtr="0">
            <a:noAutofit/>
          </a:bodyPr>
          <a:lstStyle>
            <a:lvl1pPr>
              <a:defRPr/>
            </a:lvl1pPr>
          </a:lstStyle>
          <a:p>
            <a:pPr rtl="0"/>
            <a:r>
              <a:rPr lang="fr-FR"/>
              <a:t>Cliquez pour ajouter un titre</a:t>
            </a:r>
          </a:p>
        </p:txBody>
      </p:sp>
      <p:sp>
        <p:nvSpPr>
          <p:cNvPr id="7" name="Espace réservé du contenu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rtlCol="0" anchor="t" anchorCtr="0">
            <a:noAutofit/>
          </a:bodyPr>
          <a:lstStyle>
            <a:lvl1pPr>
              <a:buNone/>
              <a:defRPr/>
            </a:lvl1pPr>
          </a:lstStyle>
          <a:p>
            <a:pPr rtl="0">
              <a:lnSpc>
                <a:spcPct val="120000"/>
              </a:lnSpc>
            </a:pPr>
            <a:r>
              <a:rPr lang="fr-FR" sz="1600"/>
              <a:t>Cliquer pour ajouter du texte</a:t>
            </a:r>
          </a:p>
        </p:txBody>
      </p:sp>
      <p:sp>
        <p:nvSpPr>
          <p:cNvPr id="17" name="Espace réservé d’image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rtlCol="0">
            <a:noAutofit/>
          </a:bodyPr>
          <a:lstStyle/>
          <a:p>
            <a:pPr rtl="0"/>
            <a:r>
              <a:rPr lang="fr-FR"/>
              <a:t>Cliquez sur l'icône pour ajouter une image</a:t>
            </a:r>
          </a:p>
        </p:txBody>
      </p:sp>
      <p:sp>
        <p:nvSpPr>
          <p:cNvPr id="22" name="Espace réservé d’image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rtlCol="0">
            <a:noAutofit/>
          </a:bodyPr>
          <a:lstStyle/>
          <a:p>
            <a:pPr rtl="0"/>
            <a:r>
              <a:rPr lang="fr-FR"/>
              <a:t>Cliquez sur l'icône pour ajouter une image</a:t>
            </a:r>
          </a:p>
        </p:txBody>
      </p:sp>
      <p:sp>
        <p:nvSpPr>
          <p:cNvPr id="25" name="Espace réservé d’image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6" name="Ovale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10" name="Groupe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orme libre : Form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2" name="Ovale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rtlCol="0" anchor="t" anchorCtr="0">
            <a:noAutofit/>
          </a:bodyPr>
          <a:lstStyle/>
          <a:p>
            <a:pPr rtl="0"/>
            <a:r>
              <a:rPr lang="fr-FR"/>
              <a:t>Modifiez le style du titre</a:t>
            </a:r>
            <a:endParaRPr lang="fr-FR" dirty="0"/>
          </a:p>
        </p:txBody>
      </p:sp>
      <p:sp>
        <p:nvSpPr>
          <p:cNvPr id="12" name="Espace réservé d’image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rtlCol="0">
            <a:noAutofit/>
          </a:bodyPr>
          <a:lstStyle/>
          <a:p>
            <a:pPr rtl="0"/>
            <a:r>
              <a:rPr lang="fr-FR"/>
              <a:t>Cliquez sur l'icône pour ajouter une image</a:t>
            </a:r>
          </a:p>
        </p:txBody>
      </p:sp>
      <p:sp>
        <p:nvSpPr>
          <p:cNvPr id="18" name="Espace réservé d’image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rtlCol="0">
            <a:noAutofit/>
          </a:bodyPr>
          <a:lstStyle/>
          <a:p>
            <a:pPr rtl="0"/>
            <a:r>
              <a:rPr lang="fr-FR"/>
              <a:t>Cliquez sur l'icône pour ajouter une image</a:t>
            </a:r>
          </a:p>
        </p:txBody>
      </p:sp>
      <p:sp>
        <p:nvSpPr>
          <p:cNvPr id="19" name="Espace réservé d’image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rtlCol="0">
            <a:noAutofit/>
          </a:bodyPr>
          <a:lstStyle/>
          <a:p>
            <a:pPr rtl="0"/>
            <a:r>
              <a:rPr lang="fr-FR"/>
              <a:t>Cliquez sur l'icône pour ajouter une image</a:t>
            </a:r>
          </a:p>
        </p:txBody>
      </p:sp>
      <p:sp>
        <p:nvSpPr>
          <p:cNvPr id="20" name="Espace réservé d’image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1" name="Espace réservé du contenu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rtlCol="0">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rtl="0"/>
            <a:r>
              <a:rPr lang="fr-FR"/>
              <a:t>Cliquez pour modifier les styles du texte du masque</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aut de section">
    <p:bg>
      <p:bgRef idx="1001">
        <a:schemeClr val="bg1"/>
      </p:bgRef>
    </p:bg>
    <p:spTree>
      <p:nvGrpSpPr>
        <p:cNvPr id="1" name=""/>
        <p:cNvGrpSpPr/>
        <p:nvPr/>
      </p:nvGrpSpPr>
      <p:grpSpPr>
        <a:xfrm>
          <a:off x="0" y="0"/>
          <a:ext cx="0" cy="0"/>
          <a:chOff x="0" y="0"/>
          <a:chExt cx="0" cy="0"/>
        </a:xfrm>
      </p:grpSpPr>
      <p:sp>
        <p:nvSpPr>
          <p:cNvPr id="8" name="Espace réservé d’image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rtlCol="0"/>
          <a:lstStyle/>
          <a:p>
            <a:pPr rtl="0"/>
            <a:r>
              <a:rPr lang="fr-FR"/>
              <a:t>Cliquez sur l'icône pour ajouter une image</a:t>
            </a:r>
          </a:p>
        </p:txBody>
      </p:sp>
      <p:sp>
        <p:nvSpPr>
          <p:cNvPr id="4" name="Espace réservé de la date 3">
            <a:extLst>
              <a:ext uri="{FF2B5EF4-FFF2-40B4-BE49-F238E27FC236}">
                <a16:creationId xmlns:a16="http://schemas.microsoft.com/office/drawing/2014/main" id="{56403DDF-462A-45CE-931B-010AB4F73C3F}"/>
              </a:ext>
            </a:extLst>
          </p:cNvPr>
          <p:cNvSpPr>
            <a:spLocks noGrp="1"/>
          </p:cNvSpPr>
          <p:nvPr>
            <p:ph type="dt" sz="half" idx="10"/>
          </p:nvPr>
        </p:nvSpPr>
        <p:spPr/>
        <p:txBody>
          <a:bodyPr rtlCol="0"/>
          <a:lstStyle/>
          <a:p>
            <a:pPr rtl="0"/>
            <a:r>
              <a:rPr lang="fr-FR"/>
              <a:t>Mardi 2 février 20XX</a:t>
            </a:r>
          </a:p>
        </p:txBody>
      </p:sp>
      <p:sp>
        <p:nvSpPr>
          <p:cNvPr id="5" name="Espace réservé du pied de page 4">
            <a:extLst>
              <a:ext uri="{FF2B5EF4-FFF2-40B4-BE49-F238E27FC236}">
                <a16:creationId xmlns:a16="http://schemas.microsoft.com/office/drawing/2014/main" id="{39E10702-2ACF-4768-9E91-8CB87B89594D}"/>
              </a:ext>
            </a:extLst>
          </p:cNvPr>
          <p:cNvSpPr>
            <a:spLocks noGrp="1"/>
          </p:cNvSpPr>
          <p:nvPr>
            <p:ph type="ftr" sz="quarter" idx="11"/>
          </p:nvPr>
        </p:nvSpPr>
        <p:spPr/>
        <p:txBody>
          <a:bodyPr rtlCol="0"/>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rtlCol="0"/>
          <a:lstStyle/>
          <a:p>
            <a:pPr rtl="0"/>
            <a:fld id="{DBA1B0FB-D917-4C8C-928F-313BD683BF39}" type="slidenum">
              <a:rPr lang="fr-FR" smtClean="0"/>
              <a:t>‹N°›</a:t>
            </a:fld>
            <a:endParaRPr lang="fr-FR"/>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Titr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rtlCol="0" anchor="b" anchorCtr="0">
            <a:noAutofit/>
          </a:bodyPr>
          <a:lstStyle>
            <a:lvl1pPr>
              <a:defRPr sz="6400"/>
            </a:lvl1pPr>
          </a:lstStyle>
          <a:p>
            <a:pPr rtl="0"/>
            <a:r>
              <a:rPr lang="fr-FR"/>
              <a:t>Modifiez le style du titre</a:t>
            </a:r>
            <a:endParaRPr lang="fr-FR" dirty="0"/>
          </a:p>
        </p:txBody>
      </p:sp>
      <p:sp>
        <p:nvSpPr>
          <p:cNvPr id="16" name="Sous-titr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rtlCol="0">
            <a:noAutofit/>
          </a:bodyPr>
          <a:lstStyle>
            <a:lvl1pPr>
              <a:buNone/>
              <a:defRPr sz="2400"/>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aut de section">
    <p:bg>
      <p:bgRef idx="1001">
        <a:schemeClr val="bg1"/>
      </p:bgRef>
    </p:bg>
    <p:spTree>
      <p:nvGrpSpPr>
        <p:cNvPr id="1" name=""/>
        <p:cNvGrpSpPr/>
        <p:nvPr/>
      </p:nvGrpSpPr>
      <p:grpSpPr>
        <a:xfrm>
          <a:off x="0" y="0"/>
          <a:ext cx="0" cy="0"/>
          <a:chOff x="0" y="0"/>
          <a:chExt cx="0" cy="0"/>
        </a:xfrm>
      </p:grpSpPr>
      <p:sp>
        <p:nvSpPr>
          <p:cNvPr id="8" name="Espace réservé d’image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rtlCol="0"/>
          <a:lstStyle/>
          <a:p>
            <a:pPr rtl="0"/>
            <a:r>
              <a:rPr lang="fr-FR"/>
              <a:t>Cliquez sur l'icône pour ajouter une image</a:t>
            </a:r>
          </a:p>
        </p:txBody>
      </p:sp>
      <p:sp>
        <p:nvSpPr>
          <p:cNvPr id="16" name="Sous-titr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rtlCol="0">
            <a:noAutofit/>
          </a:bodyPr>
          <a:lstStyle>
            <a:lvl1pPr marL="548640" indent="0">
              <a:lnSpc>
                <a:spcPct val="200000"/>
              </a:lnSpc>
              <a:buNone/>
              <a:defRPr/>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
        <p:nvSpPr>
          <p:cNvPr id="15" name="Titr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rtlCol="0" anchor="b" anchorCtr="0">
            <a:noAutofit/>
          </a:bodyPr>
          <a:lstStyle>
            <a:lvl1pPr marL="548640">
              <a:spcAft>
                <a:spcPts val="1200"/>
              </a:spcAft>
              <a:defRPr sz="6400"/>
            </a:lvl1pPr>
          </a:lstStyle>
          <a:p>
            <a:pPr rtl="0"/>
            <a:r>
              <a:rPr lang="fr-FR"/>
              <a:t>Modifiez le style du titre</a:t>
            </a:r>
            <a:endParaRPr lang="fr-FR"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ronologie du tableau graphique">
    <p:spTree>
      <p:nvGrpSpPr>
        <p:cNvPr id="1" name=""/>
        <p:cNvGrpSpPr/>
        <p:nvPr/>
      </p:nvGrpSpPr>
      <p:grpSpPr>
        <a:xfrm>
          <a:off x="0" y="0"/>
          <a:ext cx="0" cy="0"/>
          <a:chOff x="0" y="0"/>
          <a:chExt cx="0" cy="0"/>
        </a:xfrm>
      </p:grpSpPr>
      <p:grpSp>
        <p:nvGrpSpPr>
          <p:cNvPr id="12" name="Groupe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orme libre : Form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14" name="Ovale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5" name="Ovale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6" name="Forme libre : Form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grpSp>
      <p:sp>
        <p:nvSpPr>
          <p:cNvPr id="2" name="Titr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fr-FR" dirty="0"/>
            </a:lvl1pPr>
          </a:lstStyle>
          <a:p>
            <a:pPr lvl="0" rtl="0">
              <a:lnSpc>
                <a:spcPct val="100000"/>
              </a:lnSpc>
            </a:pPr>
            <a:r>
              <a:rPr lang="fr-FR"/>
              <a:t>Modifiez le style du titre</a:t>
            </a:r>
          </a:p>
        </p:txBody>
      </p:sp>
      <p:sp>
        <p:nvSpPr>
          <p:cNvPr id="3" name="Espace réservé du contenu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e la date 3">
            <a:extLst>
              <a:ext uri="{FF2B5EF4-FFF2-40B4-BE49-F238E27FC236}">
                <a16:creationId xmlns:a16="http://schemas.microsoft.com/office/drawing/2014/main" id="{4D4EE704-5DCA-484E-85E0-0E3A7B1C5046}"/>
              </a:ext>
            </a:extLst>
          </p:cNvPr>
          <p:cNvSpPr>
            <a:spLocks noGrp="1"/>
          </p:cNvSpPr>
          <p:nvPr>
            <p:ph type="dt" sz="half" idx="10"/>
          </p:nvPr>
        </p:nvSpPr>
        <p:spPr/>
        <p:txBody>
          <a:bodyPr rtlCol="0">
            <a:noAutofit/>
          </a:bodyPr>
          <a:lstStyle/>
          <a:p>
            <a:pPr rtl="0"/>
            <a:r>
              <a:rPr lang="fr-FR"/>
              <a:t>Mardi 2 février 20XX</a:t>
            </a:r>
          </a:p>
        </p:txBody>
      </p:sp>
      <p:sp>
        <p:nvSpPr>
          <p:cNvPr id="5" name="Espace réservé du pied de page 4">
            <a:extLst>
              <a:ext uri="{FF2B5EF4-FFF2-40B4-BE49-F238E27FC236}">
                <a16:creationId xmlns:a16="http://schemas.microsoft.com/office/drawing/2014/main" id="{4CA69B66-1C18-44A2-93F7-97DED26F24AB}"/>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itation">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rtlCol="0" anchor="b" anchorCtr="0">
            <a:noAutofit/>
          </a:bodyPr>
          <a:lstStyle>
            <a:lvl1pPr>
              <a:defRPr sz="4000"/>
            </a:lvl1pPr>
          </a:lstStyle>
          <a:p>
            <a:pPr rtl="0"/>
            <a:r>
              <a:rPr lang="fr-FR"/>
              <a:t>Modifiez le style du titre</a:t>
            </a:r>
            <a:endParaRPr lang="fr-FR" dirty="0"/>
          </a:p>
        </p:txBody>
      </p:sp>
      <p:grpSp>
        <p:nvGrpSpPr>
          <p:cNvPr id="8" name="Groupe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orme libre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0" name="Forme libre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Forme libre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12" name="Ovale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7" name="Espace réservé du contenu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rtlCol="0">
            <a:noAutofit/>
          </a:bodyPr>
          <a:lstStyle>
            <a:lvl1pPr>
              <a:buNone/>
              <a:defRPr sz="2400"/>
            </a:lvl1pPr>
            <a:lvl2pPr>
              <a:defRPr sz="2000"/>
            </a:lvl2pPr>
            <a:lvl3pPr>
              <a:defRPr sz="2000"/>
            </a:lvl3pPr>
            <a:lvl4pPr>
              <a:defRPr sz="2000"/>
            </a:lvl4pPr>
            <a:lvl5pPr>
              <a:defRPr sz="2000"/>
            </a:lvl5pPr>
          </a:lstStyle>
          <a:p>
            <a:pPr lvl="0" rtl="0"/>
            <a:r>
              <a:rPr lang="fr-FR"/>
              <a:t>Cliquez pour modifier les styles du texte du masque</a:t>
            </a:r>
          </a:p>
        </p:txBody>
      </p:sp>
      <p:sp>
        <p:nvSpPr>
          <p:cNvPr id="15" name="Espace réservé d’image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Équip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34" name="Ovale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40" name="Titr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rtlCol="0">
            <a:noAutofit/>
          </a:bodyPr>
          <a:lstStyle/>
          <a:p>
            <a:pPr rtl="0"/>
            <a:r>
              <a:rPr lang="fr-FR"/>
              <a:t>Équipe</a:t>
            </a:r>
          </a:p>
        </p:txBody>
      </p:sp>
      <p:grpSp>
        <p:nvGrpSpPr>
          <p:cNvPr id="51" name="Groupe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orme libre : Form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53" name="Forme libre : Form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solidFill>
                  <a:schemeClr val="tx1"/>
                </a:solidFill>
              </a:endParaRPr>
            </a:p>
          </p:txBody>
        </p:sp>
        <p:sp>
          <p:nvSpPr>
            <p:cNvPr id="54" name="Ovale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55" name="Ovale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56" name="Espace réservé d’image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rtlCol="0">
            <a:noAutofit/>
          </a:bodyPr>
          <a:lstStyle/>
          <a:p>
            <a:pPr rtl="0"/>
            <a:r>
              <a:rPr lang="fr-FR"/>
              <a:t>Cliquez sur l'icône pour ajouter une image</a:t>
            </a:r>
          </a:p>
        </p:txBody>
      </p:sp>
      <p:sp>
        <p:nvSpPr>
          <p:cNvPr id="57" name="Espace réservé d’image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rtlCol="0">
            <a:noAutofit/>
          </a:bodyPr>
          <a:lstStyle/>
          <a:p>
            <a:pPr rtl="0"/>
            <a:r>
              <a:rPr lang="fr-FR"/>
              <a:t>Cliquez sur l'icône pour ajouter une image</a:t>
            </a:r>
          </a:p>
        </p:txBody>
      </p:sp>
      <p:sp>
        <p:nvSpPr>
          <p:cNvPr id="58" name="Espace réservé d’image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rtlCol="0">
            <a:noAutofit/>
          </a:bodyPr>
          <a:lstStyle/>
          <a:p>
            <a:pPr rtl="0"/>
            <a:r>
              <a:rPr lang="fr-FR"/>
              <a:t>Cliquez sur l'icône pour ajouter une image</a:t>
            </a:r>
            <a:endParaRPr lang="fr-FR" dirty="0"/>
          </a:p>
        </p:txBody>
      </p:sp>
      <p:sp>
        <p:nvSpPr>
          <p:cNvPr id="59" name="Espace réservé d’image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rtlCol="0">
            <a:noAutofit/>
          </a:bodyPr>
          <a:lstStyle/>
          <a:p>
            <a:pPr rtl="0"/>
            <a:r>
              <a:rPr lang="fr-FR"/>
              <a:t>Cliquez sur l'icône pour ajouter une image</a:t>
            </a:r>
          </a:p>
        </p:txBody>
      </p:sp>
      <p:sp>
        <p:nvSpPr>
          <p:cNvPr id="63" name="Espace réservé du texte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rtlCol="0">
            <a:noAutofit/>
          </a:bodyPr>
          <a:lstStyle>
            <a:lvl1pPr>
              <a:buNone/>
              <a:defRPr sz="2000" b="1"/>
            </a:lvl1pPr>
          </a:lstStyle>
          <a:p>
            <a:pPr lvl="0" rtl="0"/>
            <a:r>
              <a:rPr lang="fr-FR"/>
              <a:t>Nom</a:t>
            </a:r>
          </a:p>
        </p:txBody>
      </p:sp>
      <p:sp>
        <p:nvSpPr>
          <p:cNvPr id="61" name="Espace réservé du texte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rtlCol="0">
            <a:noAutofit/>
          </a:bodyPr>
          <a:lstStyle>
            <a:lvl1pPr>
              <a:buNone/>
              <a:defRPr sz="1800"/>
            </a:lvl1pPr>
          </a:lstStyle>
          <a:p>
            <a:pPr lvl="0" rtl="0"/>
            <a:r>
              <a:rPr lang="fr-FR"/>
              <a:t>Titre</a:t>
            </a:r>
          </a:p>
        </p:txBody>
      </p:sp>
      <p:sp>
        <p:nvSpPr>
          <p:cNvPr id="65" name="Espace réservé du texte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rtlCol="0">
            <a:noAutofit/>
          </a:bodyPr>
          <a:lstStyle>
            <a:lvl1pPr>
              <a:buNone/>
              <a:defRPr sz="2000" b="1"/>
            </a:lvl1pPr>
          </a:lstStyle>
          <a:p>
            <a:pPr lvl="0" rtl="0"/>
            <a:r>
              <a:rPr lang="fr-FR"/>
              <a:t>Nom</a:t>
            </a:r>
          </a:p>
        </p:txBody>
      </p:sp>
      <p:sp>
        <p:nvSpPr>
          <p:cNvPr id="64" name="Espace réservé du texte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rtlCol="0">
            <a:noAutofit/>
          </a:bodyPr>
          <a:lstStyle>
            <a:lvl1pPr>
              <a:buNone/>
              <a:defRPr sz="1800"/>
            </a:lvl1pPr>
          </a:lstStyle>
          <a:p>
            <a:pPr lvl="0" rtl="0"/>
            <a:r>
              <a:rPr lang="fr-FR"/>
              <a:t>Titre</a:t>
            </a:r>
          </a:p>
        </p:txBody>
      </p:sp>
      <p:sp>
        <p:nvSpPr>
          <p:cNvPr id="67" name="Espace réservé du texte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rtlCol="0">
            <a:noAutofit/>
          </a:bodyPr>
          <a:lstStyle>
            <a:lvl1pPr>
              <a:buNone/>
              <a:defRPr sz="2000" b="1"/>
            </a:lvl1pPr>
          </a:lstStyle>
          <a:p>
            <a:pPr lvl="0" rtl="0"/>
            <a:r>
              <a:rPr lang="fr-FR"/>
              <a:t>Nom</a:t>
            </a:r>
          </a:p>
        </p:txBody>
      </p:sp>
      <p:sp>
        <p:nvSpPr>
          <p:cNvPr id="66" name="Espace réservé du texte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rtlCol="0">
            <a:noAutofit/>
          </a:bodyPr>
          <a:lstStyle>
            <a:lvl1pPr>
              <a:buNone/>
              <a:defRPr sz="1800"/>
            </a:lvl1pPr>
          </a:lstStyle>
          <a:p>
            <a:pPr lvl="0" rtl="0"/>
            <a:r>
              <a:rPr lang="fr-FR"/>
              <a:t>Titre</a:t>
            </a:r>
          </a:p>
        </p:txBody>
      </p:sp>
      <p:sp>
        <p:nvSpPr>
          <p:cNvPr id="69" name="Espace réservé du texte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rtlCol="0">
            <a:noAutofit/>
          </a:bodyPr>
          <a:lstStyle>
            <a:lvl1pPr>
              <a:buNone/>
              <a:defRPr sz="2000" b="1"/>
            </a:lvl1pPr>
          </a:lstStyle>
          <a:p>
            <a:pPr lvl="0" rtl="0"/>
            <a:r>
              <a:rPr lang="fr-FR"/>
              <a:t>Nom</a:t>
            </a:r>
          </a:p>
        </p:txBody>
      </p:sp>
      <p:sp>
        <p:nvSpPr>
          <p:cNvPr id="68" name="Espace réservé du texte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rtlCol="0">
            <a:noAutofit/>
          </a:bodyPr>
          <a:lstStyle>
            <a:lvl1pPr>
              <a:buNone/>
              <a:defRPr sz="1800"/>
            </a:lvl1pPr>
          </a:lstStyle>
          <a:p>
            <a:pPr lvl="0" rtl="0"/>
            <a:r>
              <a:rPr lang="fr-FR"/>
              <a:t>Titre</a:t>
            </a:r>
          </a:p>
        </p:txBody>
      </p:sp>
      <p:sp>
        <p:nvSpPr>
          <p:cNvPr id="4" name="Espace réservé de la date 3">
            <a:extLst>
              <a:ext uri="{FF2B5EF4-FFF2-40B4-BE49-F238E27FC236}">
                <a16:creationId xmlns:a16="http://schemas.microsoft.com/office/drawing/2014/main" id="{D8661572-1A59-4E3B-BA65-3329E9468C69}"/>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AFEF84F1-99FE-4F0B-9E76-F581C2C1B6D9}"/>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u 2 colonnes (diapositive de comparaison)">
    <p:spTree>
      <p:nvGrpSpPr>
        <p:cNvPr id="1" name=""/>
        <p:cNvGrpSpPr/>
        <p:nvPr/>
      </p:nvGrpSpPr>
      <p:grpSpPr>
        <a:xfrm>
          <a:off x="0" y="0"/>
          <a:ext cx="0" cy="0"/>
          <a:chOff x="0" y="0"/>
          <a:chExt cx="0" cy="0"/>
        </a:xfrm>
      </p:grpSpPr>
      <p:sp>
        <p:nvSpPr>
          <p:cNvPr id="12" name="Ovale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2" name="Titr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fr-FR" sz="4800" dirty="0"/>
            </a:lvl1pPr>
          </a:lstStyle>
          <a:p>
            <a:pPr lvl="0" rtl="0">
              <a:lnSpc>
                <a:spcPct val="100000"/>
              </a:lnSpc>
            </a:pPr>
            <a:r>
              <a:rPr lang="fr-FR"/>
              <a:t>Modifiez le style du titre</a:t>
            </a:r>
          </a:p>
        </p:txBody>
      </p:sp>
      <p:sp>
        <p:nvSpPr>
          <p:cNvPr id="3" name="Espace réservé du texte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rtlCol="0"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4" name="Espace réservé du contenu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texte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fr-FR" sz="1400" b="0" cap="all" spc="200" baseline="0" dirty="0">
                <a:solidFill>
                  <a:schemeClr val="tx1"/>
                </a:solidFill>
              </a:defRPr>
            </a:lvl1pPr>
          </a:lstStyle>
          <a:p>
            <a:pPr marL="228600" lvl="0" indent="-228600" rtl="0"/>
            <a:r>
              <a:rPr lang="fr-FR"/>
              <a:t>Cliquez pour modifier les styles du texte du masque</a:t>
            </a:r>
          </a:p>
        </p:txBody>
      </p:sp>
      <p:sp>
        <p:nvSpPr>
          <p:cNvPr id="6" name="Espace réservé du contenu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7" name="Espace réservé de la date 6">
            <a:extLst>
              <a:ext uri="{FF2B5EF4-FFF2-40B4-BE49-F238E27FC236}">
                <a16:creationId xmlns:a16="http://schemas.microsoft.com/office/drawing/2014/main" id="{DDCDCD5B-3F26-4AFA-8BD4-E5D8DD2AF494}"/>
              </a:ext>
            </a:extLst>
          </p:cNvPr>
          <p:cNvSpPr>
            <a:spLocks noGrp="1"/>
          </p:cNvSpPr>
          <p:nvPr>
            <p:ph type="dt" sz="half" idx="10"/>
          </p:nvPr>
        </p:nvSpPr>
        <p:spPr/>
        <p:txBody>
          <a:bodyPr rtlCol="0">
            <a:noAutofit/>
          </a:bodyPr>
          <a:lstStyle/>
          <a:p>
            <a:pPr rtl="0"/>
            <a:r>
              <a:rPr lang="fr-FR"/>
              <a:t>Mardi 2 février 20XX</a:t>
            </a:r>
          </a:p>
        </p:txBody>
      </p:sp>
      <p:sp>
        <p:nvSpPr>
          <p:cNvPr id="8" name="Espace réservé du pied de page 7">
            <a:extLst>
              <a:ext uri="{FF2B5EF4-FFF2-40B4-BE49-F238E27FC236}">
                <a16:creationId xmlns:a16="http://schemas.microsoft.com/office/drawing/2014/main" id="{3D10D1EE-83A0-4FB5-9B25-8A73DE891A87}"/>
              </a:ext>
            </a:extLst>
          </p:cNvPr>
          <p:cNvSpPr>
            <a:spLocks noGrp="1"/>
          </p:cNvSpPr>
          <p:nvPr>
            <p:ph type="ftr" sz="quarter" idx="11"/>
          </p:nvPr>
        </p:nvSpPr>
        <p:spPr/>
        <p:txBody>
          <a:bodyPr rtlCol="0">
            <a:noAutofit/>
          </a:bodyPr>
          <a:lstStyle/>
          <a:p>
            <a:pPr rtl="0"/>
            <a:r>
              <a:rPr lang="fr-FR"/>
              <a:t>Exemple de Texte de Pied de page</a:t>
            </a:r>
          </a:p>
        </p:txBody>
      </p:sp>
      <p:sp>
        <p:nvSpPr>
          <p:cNvPr id="9" name="Espace réservé du numéro de diapositive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rtl="0">
              <a:lnSpc>
                <a:spcPct val="100000"/>
              </a:lnSpc>
            </a:pPr>
            <a:r>
              <a:rPr lang="fr-FR"/>
              <a:t>Modifiez le style du titre</a:t>
            </a:r>
            <a:endParaRPr lang="fr-FR" dirty="0"/>
          </a:p>
        </p:txBody>
      </p:sp>
      <p:sp>
        <p:nvSpPr>
          <p:cNvPr id="3" name="Espace réservé du texte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fr-FR"/>
              <a:t>Exemple de Texte de Pied de page</a:t>
            </a:r>
            <a:endParaRPr lang="fr-FR" dirty="0"/>
          </a:p>
        </p:txBody>
      </p:sp>
      <p:sp>
        <p:nvSpPr>
          <p:cNvPr id="6" name="Espace réservé du numéro de diapositive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pPr rtl="0"/>
            <a:fld id="{DBA1B0FB-D917-4C8C-928F-313BD683BF39}" type="slidenum">
              <a:rPr lang="fr-FR" smtClean="0"/>
              <a:pPr rtl="0"/>
              <a:t>‹N°›</a:t>
            </a:fld>
            <a:endParaRPr lang="fr-FR"/>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fr-FR"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prof-tc.fr/Lycee/file/Seconde/Physique/Propagation%20de%20la%20lumiere%20-%20Spectres%20-%20Lentilles/Animations/Loi%20de%20Snell%20Descartes.swf" TargetMode="External"/><Relationship Id="rId2" Type="http://schemas.openxmlformats.org/officeDocument/2006/relationships/hyperlink" Target="http://www.prof-tc.fr/Lycee/file/Seconde/Physique/Propagation%20de%20la%20lumiere%20-%20Spectres%20-%20Lentilles/Animations/Loi%20de%20Snell%20Descartes%20-%20Sch%C3%A9matisation.sw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prof-tc.fr/Lycee/file/Seconde/Physique/Propagation%20de%20la%20lumiere%20-%20Spectres%20-%20Lentilles/Animations/Refraction%20de%20la%20lumiere.sw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prof-tc.fr/Lycee/file/Seconde/Physique/Propagation%20de%20la%20lumiere%20-%20Spectres%20-%20Lentilles/Animations/Dispersion%20de%20la%20lumiere%20par%20un%20prisme.swf"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6E938C-9D94-4B05-979A-D39FFC457291}"/>
              </a:ext>
            </a:extLst>
          </p:cNvPr>
          <p:cNvSpPr>
            <a:spLocks noGrp="1"/>
          </p:cNvSpPr>
          <p:nvPr>
            <p:ph type="ctrTitle"/>
          </p:nvPr>
        </p:nvSpPr>
        <p:spPr>
          <a:xfrm>
            <a:off x="7452360" y="0"/>
            <a:ext cx="4739640" cy="1371600"/>
          </a:xfrm>
        </p:spPr>
        <p:txBody>
          <a:bodyPr rtlCol="0" anchor="b" anchorCtr="0">
            <a:normAutofit fontScale="90000"/>
          </a:bodyPr>
          <a:lstStyle/>
          <a:p>
            <a:pPr algn="ctr" rtl="0"/>
            <a:r>
              <a:rPr lang="fr-FR" dirty="0">
                <a:latin typeface="Comic Sans MS" panose="030F0702030302020204" pitchFamily="66" charset="0"/>
              </a:rPr>
              <a:t>PROPAGATION DE LA LUMIERE</a:t>
            </a:r>
          </a:p>
        </p:txBody>
      </p:sp>
      <p:pic>
        <p:nvPicPr>
          <p:cNvPr id="14" name="Espace réservé d’image 13" descr="Arrière-plan numérique Point de données">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6" name="Sous-titre 22">
            <a:extLst>
              <a:ext uri="{FF2B5EF4-FFF2-40B4-BE49-F238E27FC236}">
                <a16:creationId xmlns:a16="http://schemas.microsoft.com/office/drawing/2014/main" id="{32F868F7-BF30-5093-E588-A08C2505FF80}"/>
              </a:ext>
            </a:extLst>
          </p:cNvPr>
          <p:cNvSpPr txBox="1">
            <a:spLocks/>
          </p:cNvSpPr>
          <p:nvPr/>
        </p:nvSpPr>
        <p:spPr>
          <a:xfrm>
            <a:off x="7452360" y="5822830"/>
            <a:ext cx="4739640" cy="1035169"/>
          </a:xfrm>
          <a:prstGeom prst="rect">
            <a:avLst/>
          </a:prstGeom>
        </p:spPr>
        <p:txBody>
          <a:bodyPr rtlCol="0"/>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dirty="0">
                <a:latin typeface="Comic Sans MS" panose="030F0702030302020204" pitchFamily="66" charset="0"/>
              </a:rPr>
              <a:t>Prof-TC</a:t>
            </a:r>
          </a:p>
          <a:p>
            <a:pPr marL="0" indent="0" algn="ctr">
              <a:buNone/>
            </a:pPr>
            <a:r>
              <a:rPr lang="fr-FR" dirty="0">
                <a:latin typeface="Comic Sans MS" panose="030F0702030302020204" pitchFamily="66" charset="0"/>
              </a:rPr>
              <a:t>www.prof-tc.fr</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Réfraction de la lumi</a:t>
            </a:r>
            <a:r>
              <a:rPr lang="fr-FR" sz="3200" b="1" dirty="0">
                <a:solidFill>
                  <a:srgbClr val="FF0000"/>
                </a:solidFill>
                <a:latin typeface="Comic Sans MS" panose="030F0702030302020204" pitchFamily="66" charset="0"/>
                <a:ea typeface="Calibri" panose="020F0502020204030204" pitchFamily="34" charset="0"/>
                <a:cs typeface="Arial" panose="020B0604020202020204" pitchFamily="34" charset="0"/>
              </a:rPr>
              <a:t>ère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09DCC618-8BF6-574B-7CEB-64CCEE38316C}"/>
              </a:ext>
            </a:extLst>
          </p:cNvPr>
          <p:cNvSpPr txBox="1"/>
          <p:nvPr/>
        </p:nvSpPr>
        <p:spPr>
          <a:xfrm>
            <a:off x="11864" y="933111"/>
            <a:ext cx="10015269" cy="2155526"/>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Si on pose un objet au fond d’un bol et si on s’éloigne jusqu’à ce que l’objet en question ne se voie plus, on le verra réapparaitre à cette distance dès que l'on remplira le bol.</a:t>
            </a: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 phénomène observé est dû à la réfraction de la lumière lors du changement de milieu eau-air. Il y a alors déviation des rayons lumineux ce qui permet de voir la pièce dans le bol en présence d'eau.</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id="{DC1E6B03-D52E-27A1-F332-9E33EA9846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5256" y="601415"/>
            <a:ext cx="1824528" cy="1305024"/>
          </a:xfrm>
          <a:prstGeom prst="rect">
            <a:avLst/>
          </a:prstGeom>
        </p:spPr>
      </p:pic>
      <p:pic>
        <p:nvPicPr>
          <p:cNvPr id="40" name="Image 39">
            <a:extLst>
              <a:ext uri="{FF2B5EF4-FFF2-40B4-BE49-F238E27FC236}">
                <a16:creationId xmlns:a16="http://schemas.microsoft.com/office/drawing/2014/main" id="{58EAC51B-0616-7F04-FA4B-C5C67D22D2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9792" y="2102409"/>
            <a:ext cx="1819991" cy="1305025"/>
          </a:xfrm>
          <a:prstGeom prst="rect">
            <a:avLst/>
          </a:prstGeom>
        </p:spPr>
      </p:pic>
      <p:pic>
        <p:nvPicPr>
          <p:cNvPr id="41" name="il_fi" descr="Afficher l'image d'origine">
            <a:extLst>
              <a:ext uri="{FF2B5EF4-FFF2-40B4-BE49-F238E27FC236}">
                <a16:creationId xmlns:a16="http://schemas.microsoft.com/office/drawing/2014/main" id="{09BFD1E2-3FA1-FF65-71FA-1F407D1B02B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6596" y="3603403"/>
            <a:ext cx="3653187" cy="3159705"/>
          </a:xfrm>
          <a:prstGeom prst="rect">
            <a:avLst/>
          </a:prstGeom>
          <a:noFill/>
          <a:ln>
            <a:noFill/>
          </a:ln>
        </p:spPr>
      </p:pic>
      <p:sp>
        <p:nvSpPr>
          <p:cNvPr id="43" name="ZoneTexte 42">
            <a:extLst>
              <a:ext uri="{FF2B5EF4-FFF2-40B4-BE49-F238E27FC236}">
                <a16:creationId xmlns:a16="http://schemas.microsoft.com/office/drawing/2014/main" id="{9C5A5891-FEB8-BCCB-6F15-08A7874779ED}"/>
              </a:ext>
            </a:extLst>
          </p:cNvPr>
          <p:cNvSpPr txBox="1"/>
          <p:nvPr/>
        </p:nvSpPr>
        <p:spPr>
          <a:xfrm>
            <a:off x="11864" y="4054195"/>
            <a:ext cx="8200483" cy="2258119"/>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Lorsqu'on envoie des rayons lumineux monochromatiques (Lasers) sur la surface libre de l'eau colorée avec de la fluorescéine, on constate que: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Arial" panose="020B0604020202020204" pitchFamily="34" charset="0"/>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Une petite partie de la lumière est réfléchie.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Arial" panose="020B0604020202020204" pitchFamily="34" charset="0"/>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Une majeure partie du faisceau pénètre dans l'eau avec un changement de direction: le faisceau semble brisé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5462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 name="ZoneTexte 3">
            <a:extLst>
              <a:ext uri="{FF2B5EF4-FFF2-40B4-BE49-F238E27FC236}">
                <a16:creationId xmlns:a16="http://schemas.microsoft.com/office/drawing/2014/main" id="{C3415C6C-5974-5DA6-1778-2CE435499408}"/>
              </a:ext>
            </a:extLst>
          </p:cNvPr>
          <p:cNvSpPr txBox="1"/>
          <p:nvPr/>
        </p:nvSpPr>
        <p:spPr>
          <a:xfrm>
            <a:off x="0" y="568604"/>
            <a:ext cx="12192000" cy="1826206"/>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 phénomène pour lequel la lumière change de direction lorsqu'elle passe d'un milieu transparent à un autre, s'appelle la réfraction.</a:t>
            </a: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Quand un rayon lumineux incident arrive au niveau du point d'incidence I avec un angle d'incidence i</a:t>
            </a:r>
            <a:r>
              <a:rPr lang="fr-FR" sz="2000" baseline="-25000" dirty="0">
                <a:effectLst/>
                <a:latin typeface="Comic Sans MS" panose="030F0702030302020204" pitchFamily="66" charset="0"/>
                <a:ea typeface="Calibri" panose="020F0502020204030204" pitchFamily="34" charset="0"/>
                <a:cs typeface="Arial" panose="020B0604020202020204" pitchFamily="34" charset="0"/>
              </a:rPr>
              <a:t>1</a:t>
            </a:r>
            <a:r>
              <a:rPr lang="fr-FR" sz="2000" dirty="0">
                <a:effectLst/>
                <a:latin typeface="Comic Sans MS" panose="030F0702030302020204" pitchFamily="66" charset="0"/>
                <a:ea typeface="Calibri" panose="020F0502020204030204" pitchFamily="34" charset="0"/>
                <a:cs typeface="Arial" panose="020B0604020202020204" pitchFamily="34" charset="0"/>
              </a:rPr>
              <a:t> le rayon traverse la surface de séparation entre les deux milieux et le rayon réfracté repart avec un angle de réfraction i</a:t>
            </a:r>
            <a:r>
              <a:rPr lang="fr-FR" sz="2000" baseline="-25000" dirty="0">
                <a:effectLst/>
                <a:latin typeface="Comic Sans MS" panose="030F0702030302020204" pitchFamily="66" charset="0"/>
                <a:ea typeface="Calibri" panose="020F0502020204030204" pitchFamily="34" charset="0"/>
                <a:cs typeface="Arial" panose="020B0604020202020204" pitchFamily="34" charset="0"/>
              </a:rPr>
              <a:t>2</a:t>
            </a:r>
            <a:r>
              <a:rPr lang="fr-FR" sz="2000" dirty="0">
                <a:effectLst/>
                <a:latin typeface="Comic Sans MS" panose="030F0702030302020204" pitchFamily="66" charset="0"/>
                <a:ea typeface="Calibri" panose="020F0502020204030204" pitchFamily="34" charset="0"/>
                <a:cs typeface="Arial" panose="020B0604020202020204" pitchFamily="34" charset="0"/>
              </a:rPr>
              <a: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e 4">
            <a:extLst>
              <a:ext uri="{FF2B5EF4-FFF2-40B4-BE49-F238E27FC236}">
                <a16:creationId xmlns:a16="http://schemas.microsoft.com/office/drawing/2014/main" id="{0E8A9D25-2773-86A6-9248-FB0FDB410865}"/>
              </a:ext>
            </a:extLst>
          </p:cNvPr>
          <p:cNvGrpSpPr/>
          <p:nvPr/>
        </p:nvGrpSpPr>
        <p:grpSpPr>
          <a:xfrm>
            <a:off x="3566889" y="2556728"/>
            <a:ext cx="4404699" cy="4157829"/>
            <a:chOff x="-230792" y="0"/>
            <a:chExt cx="3651206" cy="3257550"/>
          </a:xfrm>
        </p:grpSpPr>
        <p:grpSp>
          <p:nvGrpSpPr>
            <p:cNvPr id="6" name="Groupe 5">
              <a:extLst>
                <a:ext uri="{FF2B5EF4-FFF2-40B4-BE49-F238E27FC236}">
                  <a16:creationId xmlns:a16="http://schemas.microsoft.com/office/drawing/2014/main" id="{8B6BDF60-9406-439E-63D7-AD612338A8D8}"/>
                </a:ext>
              </a:extLst>
            </p:cNvPr>
            <p:cNvGrpSpPr/>
            <p:nvPr/>
          </p:nvGrpSpPr>
          <p:grpSpPr>
            <a:xfrm>
              <a:off x="-230792" y="0"/>
              <a:ext cx="3651206" cy="3257550"/>
              <a:chOff x="-230807" y="33337"/>
              <a:chExt cx="3651437" cy="3257550"/>
            </a:xfrm>
          </p:grpSpPr>
          <p:grpSp>
            <p:nvGrpSpPr>
              <p:cNvPr id="11" name="Groupe 10">
                <a:extLst>
                  <a:ext uri="{FF2B5EF4-FFF2-40B4-BE49-F238E27FC236}">
                    <a16:creationId xmlns:a16="http://schemas.microsoft.com/office/drawing/2014/main" id="{5AF2E0A1-AD5C-FB5C-35B6-327BCCA04AC3}"/>
                  </a:ext>
                </a:extLst>
              </p:cNvPr>
              <p:cNvGrpSpPr/>
              <p:nvPr/>
            </p:nvGrpSpPr>
            <p:grpSpPr>
              <a:xfrm>
                <a:off x="-230807" y="33337"/>
                <a:ext cx="3651437" cy="3257550"/>
                <a:chOff x="-230807" y="33337"/>
                <a:chExt cx="3651437" cy="3257550"/>
              </a:xfrm>
            </p:grpSpPr>
            <p:grpSp>
              <p:nvGrpSpPr>
                <p:cNvPr id="15" name="Groupe 14">
                  <a:extLst>
                    <a:ext uri="{FF2B5EF4-FFF2-40B4-BE49-F238E27FC236}">
                      <a16:creationId xmlns:a16="http://schemas.microsoft.com/office/drawing/2014/main" id="{6E1934E3-6584-6710-073D-CE0A2D93A3A9}"/>
                    </a:ext>
                  </a:extLst>
                </p:cNvPr>
                <p:cNvGrpSpPr/>
                <p:nvPr/>
              </p:nvGrpSpPr>
              <p:grpSpPr>
                <a:xfrm>
                  <a:off x="542925" y="33337"/>
                  <a:ext cx="2750820" cy="3257550"/>
                  <a:chOff x="542925" y="0"/>
                  <a:chExt cx="2750820" cy="3257550"/>
                </a:xfrm>
              </p:grpSpPr>
              <p:grpSp>
                <p:nvGrpSpPr>
                  <p:cNvPr id="29" name="Groupe 28">
                    <a:extLst>
                      <a:ext uri="{FF2B5EF4-FFF2-40B4-BE49-F238E27FC236}">
                        <a16:creationId xmlns:a16="http://schemas.microsoft.com/office/drawing/2014/main" id="{94AA9BF2-E3F9-7388-0D59-7D0D1A85380A}"/>
                      </a:ext>
                    </a:extLst>
                  </p:cNvPr>
                  <p:cNvGrpSpPr/>
                  <p:nvPr/>
                </p:nvGrpSpPr>
                <p:grpSpPr>
                  <a:xfrm>
                    <a:off x="542925" y="0"/>
                    <a:ext cx="2750820" cy="3257550"/>
                    <a:chOff x="542925" y="0"/>
                    <a:chExt cx="2750820" cy="3257550"/>
                  </a:xfrm>
                </p:grpSpPr>
                <p:sp>
                  <p:nvSpPr>
                    <p:cNvPr id="45" name="Rectangle 44">
                      <a:extLst>
                        <a:ext uri="{FF2B5EF4-FFF2-40B4-BE49-F238E27FC236}">
                          <a16:creationId xmlns:a16="http://schemas.microsoft.com/office/drawing/2014/main" id="{5508C132-D6A8-8D59-C64E-B8F055E86680}"/>
                        </a:ext>
                      </a:extLst>
                    </p:cNvPr>
                    <p:cNvSpPr/>
                    <p:nvPr/>
                  </p:nvSpPr>
                  <p:spPr>
                    <a:xfrm>
                      <a:off x="542925" y="0"/>
                      <a:ext cx="2750820" cy="3257550"/>
                    </a:xfrm>
                    <a:prstGeom prst="rect">
                      <a:avLst/>
                    </a:prstGeom>
                    <a:solidFill>
                      <a:srgbClr val="FFCC66">
                        <a:alpha val="10196"/>
                      </a:srgbClr>
                    </a:solidFill>
                    <a:ln w="1905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nvGrpSpPr>
                    <p:cNvPr id="34" name="Groupe 33">
                      <a:extLst>
                        <a:ext uri="{FF2B5EF4-FFF2-40B4-BE49-F238E27FC236}">
                          <a16:creationId xmlns:a16="http://schemas.microsoft.com/office/drawing/2014/main" id="{71C1787C-F070-E36A-B423-60230074F211}"/>
                        </a:ext>
                      </a:extLst>
                    </p:cNvPr>
                    <p:cNvGrpSpPr/>
                    <p:nvPr/>
                  </p:nvGrpSpPr>
                  <p:grpSpPr>
                    <a:xfrm>
                      <a:off x="762000" y="0"/>
                      <a:ext cx="1735772" cy="3220402"/>
                      <a:chOff x="0" y="0"/>
                      <a:chExt cx="1735772" cy="3220402"/>
                    </a:xfrm>
                  </p:grpSpPr>
                  <p:grpSp>
                    <p:nvGrpSpPr>
                      <p:cNvPr id="35" name="Groupe 34">
                        <a:extLst>
                          <a:ext uri="{FF2B5EF4-FFF2-40B4-BE49-F238E27FC236}">
                            <a16:creationId xmlns:a16="http://schemas.microsoft.com/office/drawing/2014/main" id="{3186681B-2CB8-CA59-A4AB-9A89EF471475}"/>
                          </a:ext>
                        </a:extLst>
                      </p:cNvPr>
                      <p:cNvGrpSpPr/>
                      <p:nvPr/>
                    </p:nvGrpSpPr>
                    <p:grpSpPr>
                      <a:xfrm>
                        <a:off x="0" y="0"/>
                        <a:ext cx="1191578" cy="1666875"/>
                        <a:chOff x="0" y="0"/>
                        <a:chExt cx="1191578" cy="1666875"/>
                      </a:xfrm>
                    </p:grpSpPr>
                    <p:cxnSp>
                      <p:nvCxnSpPr>
                        <p:cNvPr id="39" name="Connecteur droit 38">
                          <a:extLst>
                            <a:ext uri="{FF2B5EF4-FFF2-40B4-BE49-F238E27FC236}">
                              <a16:creationId xmlns:a16="http://schemas.microsoft.com/office/drawing/2014/main" id="{EB776379-FBFD-A7F2-877F-BCC42B19878E}"/>
                            </a:ext>
                          </a:extLst>
                        </p:cNvPr>
                        <p:cNvCxnSpPr/>
                        <p:nvPr/>
                      </p:nvCxnSpPr>
                      <p:spPr>
                        <a:xfrm flipH="1" flipV="1">
                          <a:off x="0" y="0"/>
                          <a:ext cx="1191578" cy="16668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Connecteur droit avec flèche 41">
                          <a:extLst>
                            <a:ext uri="{FF2B5EF4-FFF2-40B4-BE49-F238E27FC236}">
                              <a16:creationId xmlns:a16="http://schemas.microsoft.com/office/drawing/2014/main" id="{7F144B6B-8E55-3E95-FBA2-94414F3FE9A4}"/>
                            </a:ext>
                          </a:extLst>
                        </p:cNvPr>
                        <p:cNvCxnSpPr/>
                        <p:nvPr/>
                      </p:nvCxnSpPr>
                      <p:spPr>
                        <a:xfrm>
                          <a:off x="0" y="0"/>
                          <a:ext cx="615315" cy="868680"/>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6" name="Groupe 35">
                        <a:extLst>
                          <a:ext uri="{FF2B5EF4-FFF2-40B4-BE49-F238E27FC236}">
                            <a16:creationId xmlns:a16="http://schemas.microsoft.com/office/drawing/2014/main" id="{F5945E43-6153-8587-6FF8-5E250FA7A22E}"/>
                          </a:ext>
                        </a:extLst>
                      </p:cNvPr>
                      <p:cNvGrpSpPr/>
                      <p:nvPr/>
                    </p:nvGrpSpPr>
                    <p:grpSpPr>
                      <a:xfrm>
                        <a:off x="1195387" y="1662112"/>
                        <a:ext cx="540385" cy="1558290"/>
                        <a:chOff x="-4664" y="0"/>
                        <a:chExt cx="1191578" cy="1666875"/>
                      </a:xfrm>
                    </p:grpSpPr>
                    <p:cxnSp>
                      <p:nvCxnSpPr>
                        <p:cNvPr id="37" name="Connecteur droit 36">
                          <a:extLst>
                            <a:ext uri="{FF2B5EF4-FFF2-40B4-BE49-F238E27FC236}">
                              <a16:creationId xmlns:a16="http://schemas.microsoft.com/office/drawing/2014/main" id="{B57D50AD-A0F1-C91E-4694-A1835BA4B73D}"/>
                            </a:ext>
                          </a:extLst>
                        </p:cNvPr>
                        <p:cNvCxnSpPr/>
                        <p:nvPr/>
                      </p:nvCxnSpPr>
                      <p:spPr>
                        <a:xfrm flipH="1" flipV="1">
                          <a:off x="-4664" y="0"/>
                          <a:ext cx="1191578" cy="16668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id="{31193635-C5C2-2C59-4A5A-B585C69D1567}"/>
                            </a:ext>
                          </a:extLst>
                        </p:cNvPr>
                        <p:cNvCxnSpPr/>
                        <p:nvPr/>
                      </p:nvCxnSpPr>
                      <p:spPr>
                        <a:xfrm>
                          <a:off x="0" y="0"/>
                          <a:ext cx="615315" cy="868680"/>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cxnSp>
                <p:nvCxnSpPr>
                  <p:cNvPr id="30" name="Connecteur droit 29">
                    <a:extLst>
                      <a:ext uri="{FF2B5EF4-FFF2-40B4-BE49-F238E27FC236}">
                        <a16:creationId xmlns:a16="http://schemas.microsoft.com/office/drawing/2014/main" id="{3FBD282C-F18C-F18E-DA01-EBB62FCD1622}"/>
                      </a:ext>
                    </a:extLst>
                  </p:cNvPr>
                  <p:cNvCxnSpPr/>
                  <p:nvPr/>
                </p:nvCxnSpPr>
                <p:spPr>
                  <a:xfrm>
                    <a:off x="542925" y="1681162"/>
                    <a:ext cx="275062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3D4B4298-876E-6242-6118-EEB1AB22FB3E}"/>
                      </a:ext>
                    </a:extLst>
                  </p:cNvPr>
                  <p:cNvCxnSpPr/>
                  <p:nvPr/>
                </p:nvCxnSpPr>
                <p:spPr>
                  <a:xfrm flipV="1">
                    <a:off x="1952625" y="0"/>
                    <a:ext cx="0" cy="325628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16" name="Groupe 15">
                  <a:extLst>
                    <a:ext uri="{FF2B5EF4-FFF2-40B4-BE49-F238E27FC236}">
                      <a16:creationId xmlns:a16="http://schemas.microsoft.com/office/drawing/2014/main" id="{B361BBBE-5B4A-EBD7-C4D0-999EBB70311A}"/>
                    </a:ext>
                  </a:extLst>
                </p:cNvPr>
                <p:cNvGrpSpPr/>
                <p:nvPr/>
              </p:nvGrpSpPr>
              <p:grpSpPr>
                <a:xfrm>
                  <a:off x="-230807" y="54783"/>
                  <a:ext cx="3651437" cy="3158514"/>
                  <a:chOff x="-840407" y="54783"/>
                  <a:chExt cx="3651437" cy="3158514"/>
                </a:xfrm>
              </p:grpSpPr>
              <p:sp>
                <p:nvSpPr>
                  <p:cNvPr id="17" name="Zone de texte 191">
                    <a:extLst>
                      <a:ext uri="{FF2B5EF4-FFF2-40B4-BE49-F238E27FC236}">
                        <a16:creationId xmlns:a16="http://schemas.microsoft.com/office/drawing/2014/main" id="{FAC8579E-E4B6-4735-598C-3A5E18CC4B3D}"/>
                      </a:ext>
                    </a:extLst>
                  </p:cNvPr>
                  <p:cNvSpPr txBox="1"/>
                  <p:nvPr/>
                </p:nvSpPr>
                <p:spPr>
                  <a:xfrm rot="4275595">
                    <a:off x="1093243" y="2333112"/>
                    <a:ext cx="1330635" cy="217169"/>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1400" dirty="0">
                        <a:effectLst/>
                        <a:latin typeface="Comic Sans MS" panose="030F0702030302020204" pitchFamily="66" charset="0"/>
                        <a:ea typeface="Calibri" panose="020F0502020204030204" pitchFamily="34" charset="0"/>
                        <a:cs typeface="Times New Roman" panose="02020603050405020304" pitchFamily="18" charset="0"/>
                      </a:rPr>
                      <a:t>Rayon réfracté</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Zone de texte 192">
                    <a:extLst>
                      <a:ext uri="{FF2B5EF4-FFF2-40B4-BE49-F238E27FC236}">
                        <a16:creationId xmlns:a16="http://schemas.microsoft.com/office/drawing/2014/main" id="{33906FDE-CFD8-414B-CC70-4D6E2D72DF9F}"/>
                      </a:ext>
                    </a:extLst>
                  </p:cNvPr>
                  <p:cNvSpPr txBox="1"/>
                  <p:nvPr/>
                </p:nvSpPr>
                <p:spPr>
                  <a:xfrm>
                    <a:off x="1405539" y="1515754"/>
                    <a:ext cx="1405491" cy="21717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1400" dirty="0">
                        <a:effectLst/>
                        <a:latin typeface="Comic Sans MS" panose="030F0702030302020204" pitchFamily="66" charset="0"/>
                        <a:ea typeface="Calibri" panose="020F0502020204030204" pitchFamily="34" charset="0"/>
                        <a:cs typeface="Times New Roman" panose="02020603050405020304" pitchFamily="18" charset="0"/>
                      </a:rPr>
                      <a:t>I: Point d'incidence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9" name="Groupe 18">
                    <a:extLst>
                      <a:ext uri="{FF2B5EF4-FFF2-40B4-BE49-F238E27FC236}">
                        <a16:creationId xmlns:a16="http://schemas.microsoft.com/office/drawing/2014/main" id="{C9652FD2-F95F-4B73-6841-D9CACE2B4716}"/>
                      </a:ext>
                    </a:extLst>
                  </p:cNvPr>
                  <p:cNvGrpSpPr/>
                  <p:nvPr/>
                </p:nvGrpSpPr>
                <p:grpSpPr>
                  <a:xfrm>
                    <a:off x="-840407" y="54783"/>
                    <a:ext cx="2522789" cy="3158514"/>
                    <a:chOff x="-840407" y="54783"/>
                    <a:chExt cx="2522789" cy="3158514"/>
                  </a:xfrm>
                </p:grpSpPr>
                <p:sp>
                  <p:nvSpPr>
                    <p:cNvPr id="20" name="Zone de texte 194">
                      <a:extLst>
                        <a:ext uri="{FF2B5EF4-FFF2-40B4-BE49-F238E27FC236}">
                          <a16:creationId xmlns:a16="http://schemas.microsoft.com/office/drawing/2014/main" id="{6028DF53-BC2D-09A5-5376-1DB8843162EE}"/>
                        </a:ext>
                      </a:extLst>
                    </p:cNvPr>
                    <p:cNvSpPr txBox="1"/>
                    <p:nvPr/>
                  </p:nvSpPr>
                  <p:spPr>
                    <a:xfrm>
                      <a:off x="-114101" y="2996127"/>
                      <a:ext cx="1275516" cy="21717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1400">
                          <a:effectLst/>
                          <a:latin typeface="Comic Sans MS" panose="030F0702030302020204" pitchFamily="66" charset="0"/>
                          <a:ea typeface="Calibri" panose="020F0502020204030204" pitchFamily="34" charset="0"/>
                          <a:cs typeface="Times New Roman" panose="02020603050405020304" pitchFamily="18" charset="0"/>
                        </a:rPr>
                        <a:t>Plan d'incidence</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Zone de texte 195">
                      <a:extLst>
                        <a:ext uri="{FF2B5EF4-FFF2-40B4-BE49-F238E27FC236}">
                          <a16:creationId xmlns:a16="http://schemas.microsoft.com/office/drawing/2014/main" id="{59D85E3A-F8D9-0C27-D774-7066BEBDDE80}"/>
                        </a:ext>
                      </a:extLst>
                    </p:cNvPr>
                    <p:cNvSpPr txBox="1"/>
                    <p:nvPr/>
                  </p:nvSpPr>
                  <p:spPr>
                    <a:xfrm>
                      <a:off x="-840407" y="1510696"/>
                      <a:ext cx="1766540" cy="563079"/>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1400" dirty="0">
                          <a:effectLst/>
                          <a:latin typeface="Comic Sans MS" panose="030F0702030302020204" pitchFamily="66" charset="0"/>
                          <a:ea typeface="Calibri" panose="020F0502020204030204" pitchFamily="34" charset="0"/>
                          <a:cs typeface="Times New Roman" panose="02020603050405020304" pitchFamily="18" charset="0"/>
                        </a:rPr>
                        <a:t>Surface de séparation des deux milieux</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3" name="Groupe 22">
                      <a:extLst>
                        <a:ext uri="{FF2B5EF4-FFF2-40B4-BE49-F238E27FC236}">
                          <a16:creationId xmlns:a16="http://schemas.microsoft.com/office/drawing/2014/main" id="{522DC16F-7E53-FC51-F903-A2E287E67E7F}"/>
                        </a:ext>
                      </a:extLst>
                    </p:cNvPr>
                    <p:cNvGrpSpPr/>
                    <p:nvPr/>
                  </p:nvGrpSpPr>
                  <p:grpSpPr>
                    <a:xfrm>
                      <a:off x="280826" y="54783"/>
                      <a:ext cx="1401556" cy="2447238"/>
                      <a:chOff x="-23974" y="54783"/>
                      <a:chExt cx="1401556" cy="2447238"/>
                    </a:xfrm>
                  </p:grpSpPr>
                  <p:sp>
                    <p:nvSpPr>
                      <p:cNvPr id="24" name="Zone de texte 197">
                        <a:extLst>
                          <a:ext uri="{FF2B5EF4-FFF2-40B4-BE49-F238E27FC236}">
                            <a16:creationId xmlns:a16="http://schemas.microsoft.com/office/drawing/2014/main" id="{B5052173-203E-438C-4532-9CEFA7612F0C}"/>
                          </a:ext>
                        </a:extLst>
                      </p:cNvPr>
                      <p:cNvSpPr txBox="1"/>
                      <p:nvPr/>
                    </p:nvSpPr>
                    <p:spPr>
                      <a:xfrm rot="3289200">
                        <a:off x="-518438" y="549247"/>
                        <a:ext cx="1206100" cy="21717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1400" dirty="0">
                            <a:effectLst/>
                            <a:latin typeface="Comic Sans MS" panose="030F0702030302020204" pitchFamily="66" charset="0"/>
                            <a:ea typeface="Calibri" panose="020F0502020204030204" pitchFamily="34" charset="0"/>
                            <a:cs typeface="Times New Roman" panose="02020603050405020304" pitchFamily="18" charset="0"/>
                          </a:rPr>
                          <a:t>Rayon incident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Zone de texte 199">
                        <a:extLst>
                          <a:ext uri="{FF2B5EF4-FFF2-40B4-BE49-F238E27FC236}">
                            <a16:creationId xmlns:a16="http://schemas.microsoft.com/office/drawing/2014/main" id="{25D39699-7859-872E-C516-24DD5C0D8A7F}"/>
                          </a:ext>
                        </a:extLst>
                      </p:cNvPr>
                      <p:cNvSpPr txBox="1"/>
                      <p:nvPr/>
                    </p:nvSpPr>
                    <p:spPr>
                      <a:xfrm>
                        <a:off x="760362" y="161448"/>
                        <a:ext cx="617220" cy="21717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1400" dirty="0">
                            <a:effectLst/>
                            <a:latin typeface="Comic Sans MS" panose="030F0702030302020204" pitchFamily="66" charset="0"/>
                            <a:ea typeface="Calibri" panose="020F0502020204030204" pitchFamily="34" charset="0"/>
                            <a:cs typeface="Times New Roman" panose="02020603050405020304" pitchFamily="18" charset="0"/>
                          </a:rPr>
                          <a:t>Normale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6" name="Groupe 25">
                        <a:extLst>
                          <a:ext uri="{FF2B5EF4-FFF2-40B4-BE49-F238E27FC236}">
                            <a16:creationId xmlns:a16="http://schemas.microsoft.com/office/drawing/2014/main" id="{E2E57BE3-19F6-8B57-DE3C-9664136B7566}"/>
                          </a:ext>
                        </a:extLst>
                      </p:cNvPr>
                      <p:cNvGrpSpPr/>
                      <p:nvPr/>
                    </p:nvGrpSpPr>
                    <p:grpSpPr>
                      <a:xfrm>
                        <a:off x="780098" y="990124"/>
                        <a:ext cx="525568" cy="1511897"/>
                        <a:chOff x="0" y="0"/>
                        <a:chExt cx="525568" cy="1511897"/>
                      </a:xfrm>
                    </p:grpSpPr>
                    <p:sp>
                      <p:nvSpPr>
                        <p:cNvPr id="27" name="Zone de texte 201">
                          <a:extLst>
                            <a:ext uri="{FF2B5EF4-FFF2-40B4-BE49-F238E27FC236}">
                              <a16:creationId xmlns:a16="http://schemas.microsoft.com/office/drawing/2014/main" id="{7B5852F5-80F2-AC6D-C11B-FA0693AB1377}"/>
                            </a:ext>
                          </a:extLst>
                        </p:cNvPr>
                        <p:cNvSpPr txBox="1"/>
                        <p:nvPr/>
                      </p:nvSpPr>
                      <p:spPr>
                        <a:xfrm>
                          <a:off x="0" y="0"/>
                          <a:ext cx="153034" cy="21717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1400" dirty="0">
                              <a:effectLst/>
                              <a:latin typeface="Comic Sans MS" panose="030F0702030302020204" pitchFamily="66" charset="0"/>
                              <a:ea typeface="Calibri" panose="020F0502020204030204" pitchFamily="34" charset="0"/>
                              <a:cs typeface="Times New Roman" panose="02020603050405020304" pitchFamily="18" charset="0"/>
                            </a:rPr>
                            <a:t>i</a:t>
                          </a:r>
                          <a:r>
                            <a:rPr lang="fr-FR" sz="1400" baseline="-25000" dirty="0">
                              <a:effectLst/>
                              <a:latin typeface="Comic Sans MS" panose="030F0702030302020204" pitchFamily="66" charset="0"/>
                              <a:ea typeface="Calibri" panose="020F0502020204030204" pitchFamily="34" charset="0"/>
                              <a:cs typeface="Times New Roman" panose="02020603050405020304" pitchFamily="18" charset="0"/>
                            </a:rPr>
                            <a:t>1</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Zone de texte 202">
                          <a:extLst>
                            <a:ext uri="{FF2B5EF4-FFF2-40B4-BE49-F238E27FC236}">
                              <a16:creationId xmlns:a16="http://schemas.microsoft.com/office/drawing/2014/main" id="{20DD62A0-BF03-B95A-B2A6-D411E8A5BEEF}"/>
                            </a:ext>
                          </a:extLst>
                        </p:cNvPr>
                        <p:cNvSpPr txBox="1"/>
                        <p:nvPr/>
                      </p:nvSpPr>
                      <p:spPr>
                        <a:xfrm>
                          <a:off x="251933" y="1294727"/>
                          <a:ext cx="273635" cy="21717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1400" dirty="0">
                              <a:effectLst/>
                              <a:latin typeface="Comic Sans MS" panose="030F0702030302020204" pitchFamily="66" charset="0"/>
                              <a:ea typeface="Calibri" panose="020F0502020204030204" pitchFamily="34" charset="0"/>
                              <a:cs typeface="Times New Roman" panose="02020603050405020304" pitchFamily="18" charset="0"/>
                            </a:rPr>
                            <a:t>i</a:t>
                          </a:r>
                          <a:r>
                            <a:rPr lang="fr-FR" sz="1400" baseline="-25000" dirty="0">
                              <a:effectLst/>
                              <a:latin typeface="Comic Sans MS" panose="030F0702030302020204" pitchFamily="66" charset="0"/>
                              <a:ea typeface="Calibri" panose="020F0502020204030204" pitchFamily="34" charset="0"/>
                              <a:cs typeface="Times New Roman" panose="02020603050405020304" pitchFamily="18" charset="0"/>
                            </a:rPr>
                            <a:t>2</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grpSp>
            </p:grpSp>
          </p:grpSp>
          <p:grpSp>
            <p:nvGrpSpPr>
              <p:cNvPr id="12" name="Groupe 11">
                <a:extLst>
                  <a:ext uri="{FF2B5EF4-FFF2-40B4-BE49-F238E27FC236}">
                    <a16:creationId xmlns:a16="http://schemas.microsoft.com/office/drawing/2014/main" id="{A6249084-156C-9F52-C2C5-9B7B0607C5CB}"/>
                  </a:ext>
                </a:extLst>
              </p:cNvPr>
              <p:cNvGrpSpPr/>
              <p:nvPr/>
            </p:nvGrpSpPr>
            <p:grpSpPr>
              <a:xfrm>
                <a:off x="1409700" y="1157288"/>
                <a:ext cx="1122045" cy="1122045"/>
                <a:chOff x="0" y="0"/>
                <a:chExt cx="1122045" cy="1122045"/>
              </a:xfrm>
            </p:grpSpPr>
            <p:sp>
              <p:nvSpPr>
                <p:cNvPr id="13" name="Arc 12">
                  <a:extLst>
                    <a:ext uri="{FF2B5EF4-FFF2-40B4-BE49-F238E27FC236}">
                      <a16:creationId xmlns:a16="http://schemas.microsoft.com/office/drawing/2014/main" id="{9C83A83F-0856-3B9D-A5F1-2B1E078603E4}"/>
                    </a:ext>
                  </a:extLst>
                </p:cNvPr>
                <p:cNvSpPr/>
                <p:nvPr/>
              </p:nvSpPr>
              <p:spPr>
                <a:xfrm flipH="1">
                  <a:off x="0" y="0"/>
                  <a:ext cx="1122045" cy="1122045"/>
                </a:xfrm>
                <a:prstGeom prst="arc">
                  <a:avLst>
                    <a:gd name="adj1" fmla="val 16200000"/>
                    <a:gd name="adj2" fmla="val 18394973"/>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4" name="Arc 13">
                  <a:extLst>
                    <a:ext uri="{FF2B5EF4-FFF2-40B4-BE49-F238E27FC236}">
                      <a16:creationId xmlns:a16="http://schemas.microsoft.com/office/drawing/2014/main" id="{559A0985-742C-A6CB-4BCE-E99BA20F2A56}"/>
                    </a:ext>
                  </a:extLst>
                </p:cNvPr>
                <p:cNvSpPr/>
                <p:nvPr/>
              </p:nvSpPr>
              <p:spPr>
                <a:xfrm flipV="1">
                  <a:off x="0" y="0"/>
                  <a:ext cx="1122045" cy="1122045"/>
                </a:xfrm>
                <a:prstGeom prst="arc">
                  <a:avLst>
                    <a:gd name="adj1" fmla="val 16083333"/>
                    <a:gd name="adj2" fmla="val 17305373"/>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grpSp>
          <p:nvGrpSpPr>
            <p:cNvPr id="8" name="Groupe 7">
              <a:extLst>
                <a:ext uri="{FF2B5EF4-FFF2-40B4-BE49-F238E27FC236}">
                  <a16:creationId xmlns:a16="http://schemas.microsoft.com/office/drawing/2014/main" id="{CC83908F-B0B3-620F-A7A5-BD257C1135DD}"/>
                </a:ext>
              </a:extLst>
            </p:cNvPr>
            <p:cNvGrpSpPr/>
            <p:nvPr/>
          </p:nvGrpSpPr>
          <p:grpSpPr>
            <a:xfrm>
              <a:off x="2483426" y="25204"/>
              <a:ext cx="814497" cy="3222314"/>
              <a:chOff x="-174049" y="15679"/>
              <a:chExt cx="814497" cy="3222314"/>
            </a:xfrm>
          </p:grpSpPr>
          <p:sp>
            <p:nvSpPr>
              <p:cNvPr id="9" name="Zone de texte 209">
                <a:extLst>
                  <a:ext uri="{FF2B5EF4-FFF2-40B4-BE49-F238E27FC236}">
                    <a16:creationId xmlns:a16="http://schemas.microsoft.com/office/drawing/2014/main" id="{2EE7E373-A56F-05D5-A0EE-E7AD5833F430}"/>
                  </a:ext>
                </a:extLst>
              </p:cNvPr>
              <p:cNvSpPr txBox="1"/>
              <p:nvPr/>
            </p:nvSpPr>
            <p:spPr>
              <a:xfrm>
                <a:off x="-174049" y="15679"/>
                <a:ext cx="783326" cy="21717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600"/>
                  </a:spcAft>
                </a:pPr>
                <a:r>
                  <a:rPr lang="fr-FR" sz="1400" dirty="0">
                    <a:effectLst/>
                    <a:latin typeface="Comic Sans MS" panose="030F0702030302020204" pitchFamily="66" charset="0"/>
                    <a:ea typeface="Calibri" panose="020F0502020204030204" pitchFamily="34" charset="0"/>
                    <a:cs typeface="Times New Roman" panose="02020603050405020304" pitchFamily="18" charset="0"/>
                  </a:rPr>
                  <a:t>Milieu 1</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 de texte 210">
                <a:extLst>
                  <a:ext uri="{FF2B5EF4-FFF2-40B4-BE49-F238E27FC236}">
                    <a16:creationId xmlns:a16="http://schemas.microsoft.com/office/drawing/2014/main" id="{B930C380-6949-A5A4-0087-F5CC2682F696}"/>
                  </a:ext>
                </a:extLst>
              </p:cNvPr>
              <p:cNvSpPr txBox="1"/>
              <p:nvPr/>
            </p:nvSpPr>
            <p:spPr>
              <a:xfrm>
                <a:off x="-104336" y="2980818"/>
                <a:ext cx="744784" cy="25717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600"/>
                  </a:spcAft>
                </a:pPr>
                <a:r>
                  <a:rPr lang="fr-FR" sz="1400" dirty="0">
                    <a:effectLst/>
                    <a:latin typeface="Comic Sans MS" panose="030F0702030302020204" pitchFamily="66" charset="0"/>
                    <a:ea typeface="Calibri" panose="020F0502020204030204" pitchFamily="34" charset="0"/>
                    <a:cs typeface="Times New Roman" panose="02020603050405020304" pitchFamily="18" charset="0"/>
                  </a:rPr>
                  <a:t>Milieu 2</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3601519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0"/>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Les lois de la lumière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 name="ZoneTexte 3">
            <a:extLst>
              <a:ext uri="{FF2B5EF4-FFF2-40B4-BE49-F238E27FC236}">
                <a16:creationId xmlns:a16="http://schemas.microsoft.com/office/drawing/2014/main" id="{EC4F912F-CF3A-F95D-C42D-4092169ACC71}"/>
              </a:ext>
            </a:extLst>
          </p:cNvPr>
          <p:cNvSpPr txBox="1"/>
          <p:nvPr/>
        </p:nvSpPr>
        <p:spPr>
          <a:xfrm>
            <a:off x="1437" y="755670"/>
            <a:ext cx="12190563" cy="5083892"/>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Les phénomènes de réflexion et de réfraction sont régis par les lois de Snell-Descartes.</a:t>
            </a:r>
          </a:p>
          <a:p>
            <a:pPr algn="just">
              <a:lnSpc>
                <a:spcPct val="107000"/>
              </a:lnSpc>
              <a:spcAft>
                <a:spcPts val="80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1</a:t>
            </a:r>
            <a:r>
              <a:rPr lang="fr-FR" sz="2000" baseline="30000" dirty="0">
                <a:effectLst/>
                <a:latin typeface="Comic Sans MS" panose="030F0702030302020204" pitchFamily="66" charset="0"/>
                <a:ea typeface="Times New Roman" panose="02020603050405020304" pitchFamily="18" charset="0"/>
                <a:cs typeface="Times New Roman" panose="02020603050405020304" pitchFamily="18" charset="0"/>
              </a:rPr>
              <a:t>ère</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loi: Les rayons réfléchi et réfracté appartient au plan défini par le rayon incident et la normale à la surface de séparation (dioptre).</a:t>
            </a:r>
            <a:endParaRPr lang="fr-FR" sz="20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endParaRPr lang="fr-FR" sz="20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000" baseline="30000" dirty="0">
                <a:effectLst/>
                <a:latin typeface="Comic Sans MS" panose="030F0702030302020204" pitchFamily="66" charset="0"/>
                <a:ea typeface="Times New Roman" panose="02020603050405020304" pitchFamily="18" charset="0"/>
                <a:cs typeface="Times New Roman" panose="02020603050405020304" pitchFamily="18" charset="0"/>
              </a:rPr>
              <a:t>ème</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loi: Les angles d'incidence i</a:t>
            </a:r>
            <a:r>
              <a:rPr lang="fr-FR" sz="2000" baseline="-25000" dirty="0">
                <a:effectLst/>
                <a:latin typeface="Comic Sans MS" panose="030F0702030302020204" pitchFamily="66" charset="0"/>
                <a:ea typeface="Times New Roman" panose="02020603050405020304" pitchFamily="18" charset="0"/>
                <a:cs typeface="Times New Roman" panose="02020603050405020304" pitchFamily="18" charset="0"/>
              </a:rPr>
              <a:t>1</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et de réflexion r ont des valeurs identiques:</a:t>
            </a:r>
          </a:p>
          <a:p>
            <a:pPr algn="ctr">
              <a:lnSpc>
                <a:spcPct val="107000"/>
              </a:lnSpc>
              <a:spcAft>
                <a:spcPts val="800"/>
              </a:spcAft>
            </a:pP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i</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1</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 = r</a:t>
            </a:r>
            <a:endParaRPr lang="fr-FR" sz="2400" b="1"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endParaRPr lang="fr-FR" sz="20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3</a:t>
            </a:r>
            <a:r>
              <a:rPr lang="fr-FR" sz="2000" baseline="30000" dirty="0">
                <a:effectLst/>
                <a:latin typeface="Comic Sans MS" panose="030F0702030302020204" pitchFamily="66" charset="0"/>
                <a:ea typeface="Times New Roman" panose="02020603050405020304" pitchFamily="18" charset="0"/>
                <a:cs typeface="Times New Roman" panose="02020603050405020304" pitchFamily="18" charset="0"/>
              </a:rPr>
              <a:t>ème</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loi: Les angles d’incidence i</a:t>
            </a:r>
            <a:r>
              <a:rPr lang="fr-FR" sz="2000" baseline="-25000" dirty="0">
                <a:effectLst/>
                <a:latin typeface="Comic Sans MS" panose="030F0702030302020204" pitchFamily="66" charset="0"/>
                <a:ea typeface="Times New Roman" panose="02020603050405020304" pitchFamily="18" charset="0"/>
                <a:cs typeface="Times New Roman" panose="02020603050405020304" pitchFamily="18" charset="0"/>
              </a:rPr>
              <a:t>1</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et de réfraction i</a:t>
            </a:r>
            <a:r>
              <a:rPr lang="fr-FR" sz="2000" baseline="-25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sont liés par la relation</a:t>
            </a:r>
            <a:endParaRPr lang="fr-FR" sz="20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800"/>
              </a:spcAft>
            </a:pP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n</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1</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.sin(i</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1</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 = n</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.sin(i</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400" b="1" dirty="0">
              <a:latin typeface="Calibri" panose="020F0502020204030204" pitchFamily="34" charset="0"/>
              <a:ea typeface="Times New Roman" panose="02020603050405020304" pitchFamily="18" charset="0"/>
              <a:cs typeface="Times New Roman" panose="02020603050405020304" pitchFamily="18" charset="0"/>
            </a:endParaRPr>
          </a:p>
          <a:p>
            <a:pPr marL="361950" lvl="1"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où n</a:t>
            </a:r>
            <a:r>
              <a:rPr lang="fr-FR" sz="2000" baseline="-25000" dirty="0">
                <a:effectLst/>
                <a:latin typeface="Comic Sans MS" panose="030F0702030302020204" pitchFamily="66" charset="0"/>
                <a:ea typeface="Times New Roman" panose="02020603050405020304" pitchFamily="18" charset="0"/>
                <a:cs typeface="Times New Roman" panose="02020603050405020304" pitchFamily="18" charset="0"/>
              </a:rPr>
              <a:t>1</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et n</a:t>
            </a:r>
            <a:r>
              <a:rPr lang="fr-FR" sz="2000" baseline="-25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sont des nombres sans unité appelés indices de réfraction, qui caractérisent les milieux d’incidence et de réfraction.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Étoile : 5 branches 1">
            <a:hlinkClick r:id="rId2"/>
            <a:extLst>
              <a:ext uri="{FF2B5EF4-FFF2-40B4-BE49-F238E27FC236}">
                <a16:creationId xmlns:a16="http://schemas.microsoft.com/office/drawing/2014/main" id="{96EF6E58-240E-0320-2677-E951A7CE3A2D}"/>
              </a:ext>
            </a:extLst>
          </p:cNvPr>
          <p:cNvSpPr/>
          <p:nvPr/>
        </p:nvSpPr>
        <p:spPr>
          <a:xfrm>
            <a:off x="11600894" y="47291"/>
            <a:ext cx="513468" cy="51346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Étoile : 5 branches 2">
            <a:hlinkClick r:id="rId3"/>
            <a:extLst>
              <a:ext uri="{FF2B5EF4-FFF2-40B4-BE49-F238E27FC236}">
                <a16:creationId xmlns:a16="http://schemas.microsoft.com/office/drawing/2014/main" id="{8441C0D7-0B34-37B9-B9C6-F904568C80D5}"/>
              </a:ext>
            </a:extLst>
          </p:cNvPr>
          <p:cNvSpPr/>
          <p:nvPr/>
        </p:nvSpPr>
        <p:spPr>
          <a:xfrm>
            <a:off x="11010409" y="47291"/>
            <a:ext cx="513468" cy="51346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77897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2" name="Groupe 1">
            <a:extLst>
              <a:ext uri="{FF2B5EF4-FFF2-40B4-BE49-F238E27FC236}">
                <a16:creationId xmlns:a16="http://schemas.microsoft.com/office/drawing/2014/main" id="{73DCAF5D-02A8-9E5E-F098-A9B94D6F987C}"/>
              </a:ext>
            </a:extLst>
          </p:cNvPr>
          <p:cNvGrpSpPr/>
          <p:nvPr/>
        </p:nvGrpSpPr>
        <p:grpSpPr>
          <a:xfrm>
            <a:off x="3286707" y="-73671"/>
            <a:ext cx="5455105" cy="7204132"/>
            <a:chOff x="450158" y="-92257"/>
            <a:chExt cx="2925646" cy="3556505"/>
          </a:xfrm>
        </p:grpSpPr>
        <p:grpSp>
          <p:nvGrpSpPr>
            <p:cNvPr id="3" name="Groupe 2">
              <a:extLst>
                <a:ext uri="{FF2B5EF4-FFF2-40B4-BE49-F238E27FC236}">
                  <a16:creationId xmlns:a16="http://schemas.microsoft.com/office/drawing/2014/main" id="{0EEBB909-2048-8438-A5BE-56047A929CB3}"/>
                </a:ext>
              </a:extLst>
            </p:cNvPr>
            <p:cNvGrpSpPr/>
            <p:nvPr/>
          </p:nvGrpSpPr>
          <p:grpSpPr>
            <a:xfrm>
              <a:off x="450158" y="-92257"/>
              <a:ext cx="2843587" cy="3556505"/>
              <a:chOff x="450158" y="-92257"/>
              <a:chExt cx="2843587" cy="3556505"/>
            </a:xfrm>
          </p:grpSpPr>
          <p:grpSp>
            <p:nvGrpSpPr>
              <p:cNvPr id="8" name="Groupe 7">
                <a:extLst>
                  <a:ext uri="{FF2B5EF4-FFF2-40B4-BE49-F238E27FC236}">
                    <a16:creationId xmlns:a16="http://schemas.microsoft.com/office/drawing/2014/main" id="{7608D826-A83F-0107-315B-23666F51A88B}"/>
                  </a:ext>
                </a:extLst>
              </p:cNvPr>
              <p:cNvGrpSpPr/>
              <p:nvPr/>
            </p:nvGrpSpPr>
            <p:grpSpPr>
              <a:xfrm>
                <a:off x="450158" y="-92257"/>
                <a:ext cx="2843587" cy="3556505"/>
                <a:chOff x="450158" y="-92257"/>
                <a:chExt cx="2843587" cy="3556505"/>
              </a:xfrm>
            </p:grpSpPr>
            <p:grpSp>
              <p:nvGrpSpPr>
                <p:cNvPr id="14" name="Groupe 13">
                  <a:extLst>
                    <a:ext uri="{FF2B5EF4-FFF2-40B4-BE49-F238E27FC236}">
                      <a16:creationId xmlns:a16="http://schemas.microsoft.com/office/drawing/2014/main" id="{0B858E54-1F9A-7B45-3094-91CA4D9ABA3B}"/>
                    </a:ext>
                  </a:extLst>
                </p:cNvPr>
                <p:cNvGrpSpPr/>
                <p:nvPr/>
              </p:nvGrpSpPr>
              <p:grpSpPr>
                <a:xfrm>
                  <a:off x="542925" y="33337"/>
                  <a:ext cx="2750820" cy="3257550"/>
                  <a:chOff x="542925" y="0"/>
                  <a:chExt cx="2750820" cy="3257550"/>
                </a:xfrm>
              </p:grpSpPr>
              <p:grpSp>
                <p:nvGrpSpPr>
                  <p:cNvPr id="30" name="Groupe 29">
                    <a:extLst>
                      <a:ext uri="{FF2B5EF4-FFF2-40B4-BE49-F238E27FC236}">
                        <a16:creationId xmlns:a16="http://schemas.microsoft.com/office/drawing/2014/main" id="{8B7E08EB-2E36-E428-2712-90FF4E78420C}"/>
                      </a:ext>
                    </a:extLst>
                  </p:cNvPr>
                  <p:cNvGrpSpPr/>
                  <p:nvPr/>
                </p:nvGrpSpPr>
                <p:grpSpPr>
                  <a:xfrm>
                    <a:off x="542925" y="0"/>
                    <a:ext cx="2750820" cy="3257550"/>
                    <a:chOff x="542925" y="0"/>
                    <a:chExt cx="2750820" cy="3257550"/>
                  </a:xfrm>
                </p:grpSpPr>
                <p:sp>
                  <p:nvSpPr>
                    <p:cNvPr id="46" name="Rectangle 45">
                      <a:extLst>
                        <a:ext uri="{FF2B5EF4-FFF2-40B4-BE49-F238E27FC236}">
                          <a16:creationId xmlns:a16="http://schemas.microsoft.com/office/drawing/2014/main" id="{00A09717-353D-658B-467F-77299D17D989}"/>
                        </a:ext>
                      </a:extLst>
                    </p:cNvPr>
                    <p:cNvSpPr/>
                    <p:nvPr/>
                  </p:nvSpPr>
                  <p:spPr>
                    <a:xfrm>
                      <a:off x="542925" y="0"/>
                      <a:ext cx="2750820" cy="3257550"/>
                    </a:xfrm>
                    <a:prstGeom prst="rect">
                      <a:avLst/>
                    </a:prstGeom>
                    <a:solidFill>
                      <a:srgbClr val="FFCC66">
                        <a:alpha val="10196"/>
                      </a:srgbClr>
                    </a:solidFill>
                    <a:ln w="1905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fr-FR" dirty="0"/>
                    </a:p>
                  </p:txBody>
                </p:sp>
                <p:grpSp>
                  <p:nvGrpSpPr>
                    <p:cNvPr id="35" name="Groupe 34">
                      <a:extLst>
                        <a:ext uri="{FF2B5EF4-FFF2-40B4-BE49-F238E27FC236}">
                          <a16:creationId xmlns:a16="http://schemas.microsoft.com/office/drawing/2014/main" id="{F0BB2948-5905-21CA-BC91-8B43C275343C}"/>
                        </a:ext>
                      </a:extLst>
                    </p:cNvPr>
                    <p:cNvGrpSpPr/>
                    <p:nvPr/>
                  </p:nvGrpSpPr>
                  <p:grpSpPr>
                    <a:xfrm>
                      <a:off x="762000" y="0"/>
                      <a:ext cx="2386965" cy="3220402"/>
                      <a:chOff x="0" y="0"/>
                      <a:chExt cx="2386965" cy="3220402"/>
                    </a:xfrm>
                  </p:grpSpPr>
                  <p:grpSp>
                    <p:nvGrpSpPr>
                      <p:cNvPr id="36" name="Groupe 35">
                        <a:extLst>
                          <a:ext uri="{FF2B5EF4-FFF2-40B4-BE49-F238E27FC236}">
                            <a16:creationId xmlns:a16="http://schemas.microsoft.com/office/drawing/2014/main" id="{4B0FC93A-0F75-2392-476B-E0196600103C}"/>
                          </a:ext>
                        </a:extLst>
                      </p:cNvPr>
                      <p:cNvGrpSpPr/>
                      <p:nvPr/>
                    </p:nvGrpSpPr>
                    <p:grpSpPr>
                      <a:xfrm>
                        <a:off x="0" y="0"/>
                        <a:ext cx="1191578" cy="1666875"/>
                        <a:chOff x="0" y="0"/>
                        <a:chExt cx="1191578" cy="1666875"/>
                      </a:xfrm>
                    </p:grpSpPr>
                    <p:cxnSp>
                      <p:nvCxnSpPr>
                        <p:cNvPr id="43" name="Connecteur droit 42">
                          <a:extLst>
                            <a:ext uri="{FF2B5EF4-FFF2-40B4-BE49-F238E27FC236}">
                              <a16:creationId xmlns:a16="http://schemas.microsoft.com/office/drawing/2014/main" id="{08125D34-8901-1BD5-FB6B-53F525DECB01}"/>
                            </a:ext>
                          </a:extLst>
                        </p:cNvPr>
                        <p:cNvCxnSpPr/>
                        <p:nvPr/>
                      </p:nvCxnSpPr>
                      <p:spPr>
                        <a:xfrm flipH="1" flipV="1">
                          <a:off x="0" y="0"/>
                          <a:ext cx="1191578" cy="16668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Connecteur droit avec flèche 43">
                          <a:extLst>
                            <a:ext uri="{FF2B5EF4-FFF2-40B4-BE49-F238E27FC236}">
                              <a16:creationId xmlns:a16="http://schemas.microsoft.com/office/drawing/2014/main" id="{E9471347-DADC-1296-ED2E-BF6F04A69EBA}"/>
                            </a:ext>
                          </a:extLst>
                        </p:cNvPr>
                        <p:cNvCxnSpPr/>
                        <p:nvPr/>
                      </p:nvCxnSpPr>
                      <p:spPr>
                        <a:xfrm>
                          <a:off x="0" y="0"/>
                          <a:ext cx="615315" cy="868680"/>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7" name="Groupe 36">
                        <a:extLst>
                          <a:ext uri="{FF2B5EF4-FFF2-40B4-BE49-F238E27FC236}">
                            <a16:creationId xmlns:a16="http://schemas.microsoft.com/office/drawing/2014/main" id="{AC0A75AA-FFBF-4349-9A04-9C75E97524DB}"/>
                          </a:ext>
                        </a:extLst>
                      </p:cNvPr>
                      <p:cNvGrpSpPr/>
                      <p:nvPr/>
                    </p:nvGrpSpPr>
                    <p:grpSpPr>
                      <a:xfrm flipV="1">
                        <a:off x="1195387" y="0"/>
                        <a:ext cx="1191578" cy="1666875"/>
                        <a:chOff x="0" y="0"/>
                        <a:chExt cx="1191578" cy="1666875"/>
                      </a:xfrm>
                    </p:grpSpPr>
                    <p:cxnSp>
                      <p:nvCxnSpPr>
                        <p:cNvPr id="41" name="Connecteur droit 40">
                          <a:extLst>
                            <a:ext uri="{FF2B5EF4-FFF2-40B4-BE49-F238E27FC236}">
                              <a16:creationId xmlns:a16="http://schemas.microsoft.com/office/drawing/2014/main" id="{4EC5B712-B5B5-FF0C-248E-60D61036CC55}"/>
                            </a:ext>
                          </a:extLst>
                        </p:cNvPr>
                        <p:cNvCxnSpPr/>
                        <p:nvPr/>
                      </p:nvCxnSpPr>
                      <p:spPr>
                        <a:xfrm flipH="1" flipV="1">
                          <a:off x="0" y="0"/>
                          <a:ext cx="1191578" cy="16668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Connecteur droit avec flèche 41">
                          <a:extLst>
                            <a:ext uri="{FF2B5EF4-FFF2-40B4-BE49-F238E27FC236}">
                              <a16:creationId xmlns:a16="http://schemas.microsoft.com/office/drawing/2014/main" id="{AE0B4221-4B59-B59E-DD04-303BDA44A5DB}"/>
                            </a:ext>
                          </a:extLst>
                        </p:cNvPr>
                        <p:cNvCxnSpPr/>
                        <p:nvPr/>
                      </p:nvCxnSpPr>
                      <p:spPr>
                        <a:xfrm>
                          <a:off x="0" y="0"/>
                          <a:ext cx="615315" cy="868680"/>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8" name="Groupe 37">
                        <a:extLst>
                          <a:ext uri="{FF2B5EF4-FFF2-40B4-BE49-F238E27FC236}">
                            <a16:creationId xmlns:a16="http://schemas.microsoft.com/office/drawing/2014/main" id="{E23700E6-BBA6-024F-900D-86C80F59EB95}"/>
                          </a:ext>
                        </a:extLst>
                      </p:cNvPr>
                      <p:cNvGrpSpPr/>
                      <p:nvPr/>
                    </p:nvGrpSpPr>
                    <p:grpSpPr>
                      <a:xfrm>
                        <a:off x="1195387" y="1662112"/>
                        <a:ext cx="540385" cy="1558290"/>
                        <a:chOff x="-4664" y="0"/>
                        <a:chExt cx="1191578" cy="1666875"/>
                      </a:xfrm>
                    </p:grpSpPr>
                    <p:cxnSp>
                      <p:nvCxnSpPr>
                        <p:cNvPr id="39" name="Connecteur droit 38">
                          <a:extLst>
                            <a:ext uri="{FF2B5EF4-FFF2-40B4-BE49-F238E27FC236}">
                              <a16:creationId xmlns:a16="http://schemas.microsoft.com/office/drawing/2014/main" id="{3F21FEC1-3182-8394-3B3B-7F1662DB61B2}"/>
                            </a:ext>
                          </a:extLst>
                        </p:cNvPr>
                        <p:cNvCxnSpPr/>
                        <p:nvPr/>
                      </p:nvCxnSpPr>
                      <p:spPr>
                        <a:xfrm flipH="1" flipV="1">
                          <a:off x="-4664" y="0"/>
                          <a:ext cx="1191578" cy="16668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Connecteur droit avec flèche 39">
                          <a:extLst>
                            <a:ext uri="{FF2B5EF4-FFF2-40B4-BE49-F238E27FC236}">
                              <a16:creationId xmlns:a16="http://schemas.microsoft.com/office/drawing/2014/main" id="{CEF555CB-C9D9-E373-DAFE-7F437B534640}"/>
                            </a:ext>
                          </a:extLst>
                        </p:cNvPr>
                        <p:cNvCxnSpPr/>
                        <p:nvPr/>
                      </p:nvCxnSpPr>
                      <p:spPr>
                        <a:xfrm>
                          <a:off x="0" y="0"/>
                          <a:ext cx="615315" cy="868680"/>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cxnSp>
                <p:nvCxnSpPr>
                  <p:cNvPr id="31" name="Connecteur droit 30">
                    <a:extLst>
                      <a:ext uri="{FF2B5EF4-FFF2-40B4-BE49-F238E27FC236}">
                        <a16:creationId xmlns:a16="http://schemas.microsoft.com/office/drawing/2014/main" id="{A7AE9903-895C-EF31-B045-C6DBE5EF57F5}"/>
                      </a:ext>
                    </a:extLst>
                  </p:cNvPr>
                  <p:cNvCxnSpPr/>
                  <p:nvPr/>
                </p:nvCxnSpPr>
                <p:spPr>
                  <a:xfrm>
                    <a:off x="542925" y="1681162"/>
                    <a:ext cx="275062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004D1E38-372C-5BD7-0539-4CE176931654}"/>
                      </a:ext>
                    </a:extLst>
                  </p:cNvPr>
                  <p:cNvCxnSpPr/>
                  <p:nvPr/>
                </p:nvCxnSpPr>
                <p:spPr>
                  <a:xfrm flipV="1">
                    <a:off x="1952625" y="0"/>
                    <a:ext cx="0" cy="325628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15" name="Groupe 14">
                  <a:extLst>
                    <a:ext uri="{FF2B5EF4-FFF2-40B4-BE49-F238E27FC236}">
                      <a16:creationId xmlns:a16="http://schemas.microsoft.com/office/drawing/2014/main" id="{200FD960-E312-D752-6B08-69773AE094A4}"/>
                    </a:ext>
                  </a:extLst>
                </p:cNvPr>
                <p:cNvGrpSpPr/>
                <p:nvPr/>
              </p:nvGrpSpPr>
              <p:grpSpPr>
                <a:xfrm>
                  <a:off x="450158" y="-92257"/>
                  <a:ext cx="2698807" cy="3556505"/>
                  <a:chOff x="-159442" y="-92257"/>
                  <a:chExt cx="2698807" cy="3556505"/>
                </a:xfrm>
              </p:grpSpPr>
              <p:sp>
                <p:nvSpPr>
                  <p:cNvPr id="16" name="Zone de texte 84">
                    <a:extLst>
                      <a:ext uri="{FF2B5EF4-FFF2-40B4-BE49-F238E27FC236}">
                        <a16:creationId xmlns:a16="http://schemas.microsoft.com/office/drawing/2014/main" id="{BBAAA7B1-5459-619A-D2B8-0A8B49BA379E}"/>
                      </a:ext>
                    </a:extLst>
                  </p:cNvPr>
                  <p:cNvSpPr txBox="1"/>
                  <p:nvPr/>
                </p:nvSpPr>
                <p:spPr>
                  <a:xfrm rot="4275595">
                    <a:off x="1108345" y="2829883"/>
                    <a:ext cx="1051560" cy="21717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1400" dirty="0">
                        <a:effectLst/>
                        <a:latin typeface="Comic Sans MS" panose="030F0702030302020204" pitchFamily="66" charset="0"/>
                        <a:ea typeface="Calibri" panose="020F0502020204030204" pitchFamily="34" charset="0"/>
                        <a:cs typeface="Times New Roman" panose="02020603050405020304" pitchFamily="18" charset="0"/>
                      </a:rPr>
                      <a:t>Rayon réfracté</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Zone de texte 91">
                    <a:extLst>
                      <a:ext uri="{FF2B5EF4-FFF2-40B4-BE49-F238E27FC236}">
                        <a16:creationId xmlns:a16="http://schemas.microsoft.com/office/drawing/2014/main" id="{08B4A7A2-9882-394C-D94D-B3A9640044DD}"/>
                      </a:ext>
                    </a:extLst>
                  </p:cNvPr>
                  <p:cNvSpPr txBox="1"/>
                  <p:nvPr/>
                </p:nvSpPr>
                <p:spPr>
                  <a:xfrm>
                    <a:off x="1197928" y="1739965"/>
                    <a:ext cx="1341437" cy="21717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1400">
                        <a:effectLst/>
                        <a:latin typeface="Comic Sans MS" panose="030F0702030302020204" pitchFamily="66" charset="0"/>
                        <a:ea typeface="Calibri" panose="020F0502020204030204" pitchFamily="34" charset="0"/>
                        <a:cs typeface="Times New Roman" panose="02020603050405020304" pitchFamily="18" charset="0"/>
                      </a:rPr>
                      <a:t>I: Point d'incidence</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8" name="Groupe 17">
                    <a:extLst>
                      <a:ext uri="{FF2B5EF4-FFF2-40B4-BE49-F238E27FC236}">
                        <a16:creationId xmlns:a16="http://schemas.microsoft.com/office/drawing/2014/main" id="{8B71E4EB-AFD2-FADA-A2F5-E87953212969}"/>
                      </a:ext>
                    </a:extLst>
                  </p:cNvPr>
                  <p:cNvGrpSpPr/>
                  <p:nvPr/>
                </p:nvGrpSpPr>
                <p:grpSpPr>
                  <a:xfrm>
                    <a:off x="-159442" y="-92257"/>
                    <a:ext cx="2681548" cy="3372920"/>
                    <a:chOff x="-159442" y="-92257"/>
                    <a:chExt cx="2681548" cy="3372920"/>
                  </a:xfrm>
                </p:grpSpPr>
                <p:sp>
                  <p:nvSpPr>
                    <p:cNvPr id="19" name="Zone de texte 85">
                      <a:extLst>
                        <a:ext uri="{FF2B5EF4-FFF2-40B4-BE49-F238E27FC236}">
                          <a16:creationId xmlns:a16="http://schemas.microsoft.com/office/drawing/2014/main" id="{AE1721BB-CCC6-5057-5723-7ECCDD6987F3}"/>
                        </a:ext>
                      </a:extLst>
                    </p:cNvPr>
                    <p:cNvSpPr txBox="1"/>
                    <p:nvPr/>
                  </p:nvSpPr>
                  <p:spPr>
                    <a:xfrm>
                      <a:off x="-159442" y="3128010"/>
                      <a:ext cx="1051877" cy="152653"/>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1400" dirty="0">
                          <a:effectLst/>
                          <a:latin typeface="Comic Sans MS" panose="030F0702030302020204" pitchFamily="66" charset="0"/>
                          <a:ea typeface="Calibri" panose="020F0502020204030204" pitchFamily="34" charset="0"/>
                          <a:cs typeface="Times New Roman" panose="02020603050405020304" pitchFamily="18" charset="0"/>
                        </a:rPr>
                        <a:t>Plan d'incidence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Zone de texte 87">
                      <a:extLst>
                        <a:ext uri="{FF2B5EF4-FFF2-40B4-BE49-F238E27FC236}">
                          <a16:creationId xmlns:a16="http://schemas.microsoft.com/office/drawing/2014/main" id="{A43E00BF-3E5A-5B90-2EDE-28D538958A02}"/>
                        </a:ext>
                      </a:extLst>
                    </p:cNvPr>
                    <p:cNvSpPr txBox="1"/>
                    <p:nvPr/>
                  </p:nvSpPr>
                  <p:spPr>
                    <a:xfrm>
                      <a:off x="-66869" y="1603634"/>
                      <a:ext cx="1052710" cy="279188"/>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1400" dirty="0">
                          <a:effectLst/>
                          <a:latin typeface="Comic Sans MS" panose="030F0702030302020204" pitchFamily="66" charset="0"/>
                          <a:ea typeface="Calibri" panose="020F0502020204030204" pitchFamily="34" charset="0"/>
                          <a:cs typeface="Times New Roman" panose="02020603050405020304" pitchFamily="18" charset="0"/>
                        </a:rPr>
                        <a:t>Surface de séparation des deux milieux</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2" name="Groupe 21">
                      <a:extLst>
                        <a:ext uri="{FF2B5EF4-FFF2-40B4-BE49-F238E27FC236}">
                          <a16:creationId xmlns:a16="http://schemas.microsoft.com/office/drawing/2014/main" id="{0919B416-ED11-4760-EF97-C253DB66D73C}"/>
                        </a:ext>
                      </a:extLst>
                    </p:cNvPr>
                    <p:cNvGrpSpPr/>
                    <p:nvPr/>
                  </p:nvGrpSpPr>
                  <p:grpSpPr>
                    <a:xfrm>
                      <a:off x="181382" y="-92257"/>
                      <a:ext cx="2340724" cy="2603723"/>
                      <a:chOff x="-123418" y="-92257"/>
                      <a:chExt cx="2340724" cy="2603723"/>
                    </a:xfrm>
                  </p:grpSpPr>
                  <p:sp>
                    <p:nvSpPr>
                      <p:cNvPr id="23" name="Zone de texte 82">
                        <a:extLst>
                          <a:ext uri="{FF2B5EF4-FFF2-40B4-BE49-F238E27FC236}">
                            <a16:creationId xmlns:a16="http://schemas.microsoft.com/office/drawing/2014/main" id="{263736AD-4032-4222-7E6F-043E6B91E156}"/>
                          </a:ext>
                        </a:extLst>
                      </p:cNvPr>
                      <p:cNvSpPr txBox="1"/>
                      <p:nvPr/>
                    </p:nvSpPr>
                    <p:spPr>
                      <a:xfrm rot="3289200">
                        <a:off x="-538708" y="341948"/>
                        <a:ext cx="1047750" cy="21717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1400" dirty="0">
                            <a:effectLst/>
                            <a:latin typeface="Comic Sans MS" panose="030F0702030302020204" pitchFamily="66" charset="0"/>
                            <a:ea typeface="Calibri" panose="020F0502020204030204" pitchFamily="34" charset="0"/>
                            <a:cs typeface="Times New Roman" panose="02020603050405020304" pitchFamily="18" charset="0"/>
                          </a:rPr>
                          <a:t>Rayon incident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Zone de texte 83">
                        <a:extLst>
                          <a:ext uri="{FF2B5EF4-FFF2-40B4-BE49-F238E27FC236}">
                            <a16:creationId xmlns:a16="http://schemas.microsoft.com/office/drawing/2014/main" id="{F0CFEC38-FC70-E9BF-F3C3-C44598C7E4B2}"/>
                          </a:ext>
                        </a:extLst>
                      </p:cNvPr>
                      <p:cNvSpPr txBox="1"/>
                      <p:nvPr/>
                    </p:nvSpPr>
                    <p:spPr>
                      <a:xfrm rot="18340500">
                        <a:off x="1582941" y="324938"/>
                        <a:ext cx="1051560" cy="21717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1400" dirty="0">
                            <a:effectLst/>
                            <a:latin typeface="Comic Sans MS" panose="030F0702030302020204" pitchFamily="66" charset="0"/>
                            <a:ea typeface="Calibri" panose="020F0502020204030204" pitchFamily="34" charset="0"/>
                            <a:cs typeface="Times New Roman" panose="02020603050405020304" pitchFamily="18" charset="0"/>
                          </a:rPr>
                          <a:t>Rayon réfléchi</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Zone de texte 86">
                        <a:extLst>
                          <a:ext uri="{FF2B5EF4-FFF2-40B4-BE49-F238E27FC236}">
                            <a16:creationId xmlns:a16="http://schemas.microsoft.com/office/drawing/2014/main" id="{C870437A-AA57-1EE6-1D6F-4F424F0126D1}"/>
                          </a:ext>
                        </a:extLst>
                      </p:cNvPr>
                      <p:cNvSpPr txBox="1"/>
                      <p:nvPr/>
                    </p:nvSpPr>
                    <p:spPr>
                      <a:xfrm>
                        <a:off x="729615" y="158770"/>
                        <a:ext cx="617220" cy="21717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1400" dirty="0">
                            <a:effectLst/>
                            <a:latin typeface="Comic Sans MS" panose="030F0702030302020204" pitchFamily="66" charset="0"/>
                            <a:ea typeface="Calibri" panose="020F0502020204030204" pitchFamily="34" charset="0"/>
                            <a:cs typeface="Times New Roman" panose="02020603050405020304" pitchFamily="18" charset="0"/>
                          </a:rPr>
                          <a:t>Normale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6" name="Groupe 25">
                        <a:extLst>
                          <a:ext uri="{FF2B5EF4-FFF2-40B4-BE49-F238E27FC236}">
                            <a16:creationId xmlns:a16="http://schemas.microsoft.com/office/drawing/2014/main" id="{F4054C83-955F-5C4C-2C68-D7E6B41E52B1}"/>
                          </a:ext>
                        </a:extLst>
                      </p:cNvPr>
                      <p:cNvGrpSpPr/>
                      <p:nvPr/>
                    </p:nvGrpSpPr>
                    <p:grpSpPr>
                      <a:xfrm>
                        <a:off x="761434" y="1041080"/>
                        <a:ext cx="500629" cy="1470386"/>
                        <a:chOff x="-18664" y="50956"/>
                        <a:chExt cx="500629" cy="1470386"/>
                      </a:xfrm>
                    </p:grpSpPr>
                    <p:sp>
                      <p:nvSpPr>
                        <p:cNvPr id="27" name="Zone de texte 96">
                          <a:extLst>
                            <a:ext uri="{FF2B5EF4-FFF2-40B4-BE49-F238E27FC236}">
                              <a16:creationId xmlns:a16="http://schemas.microsoft.com/office/drawing/2014/main" id="{0DA10691-EAFB-0B5F-4DE5-8081DCF7E612}"/>
                            </a:ext>
                          </a:extLst>
                        </p:cNvPr>
                        <p:cNvSpPr txBox="1"/>
                        <p:nvPr/>
                      </p:nvSpPr>
                      <p:spPr>
                        <a:xfrm>
                          <a:off x="-18664" y="50956"/>
                          <a:ext cx="153035" cy="21717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1400" dirty="0">
                              <a:effectLst/>
                              <a:latin typeface="Comic Sans MS" panose="030F0702030302020204" pitchFamily="66" charset="0"/>
                              <a:ea typeface="Calibri" panose="020F0502020204030204" pitchFamily="34" charset="0"/>
                              <a:cs typeface="Times New Roman" panose="02020603050405020304" pitchFamily="18" charset="0"/>
                            </a:rPr>
                            <a:t>i</a:t>
                          </a:r>
                          <a:r>
                            <a:rPr lang="fr-FR" sz="1400" baseline="-25000" dirty="0">
                              <a:effectLst/>
                              <a:latin typeface="Comic Sans MS" panose="030F0702030302020204" pitchFamily="66" charset="0"/>
                              <a:ea typeface="Calibri" panose="020F0502020204030204" pitchFamily="34" charset="0"/>
                              <a:cs typeface="Times New Roman" panose="02020603050405020304" pitchFamily="18" charset="0"/>
                            </a:rPr>
                            <a:t>1</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Zone de texte 97">
                          <a:extLst>
                            <a:ext uri="{FF2B5EF4-FFF2-40B4-BE49-F238E27FC236}">
                              <a16:creationId xmlns:a16="http://schemas.microsoft.com/office/drawing/2014/main" id="{5299F99E-0408-5BE8-7516-B304095EE6F7}"/>
                            </a:ext>
                          </a:extLst>
                        </p:cNvPr>
                        <p:cNvSpPr txBox="1"/>
                        <p:nvPr/>
                      </p:nvSpPr>
                      <p:spPr>
                        <a:xfrm>
                          <a:off x="318136" y="1304172"/>
                          <a:ext cx="110807" cy="21717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1400">
                              <a:effectLst/>
                              <a:latin typeface="Comic Sans MS" panose="030F0702030302020204" pitchFamily="66" charset="0"/>
                              <a:ea typeface="Calibri" panose="020F0502020204030204" pitchFamily="34" charset="0"/>
                              <a:cs typeface="Times New Roman" panose="02020603050405020304" pitchFamily="18" charset="0"/>
                            </a:rPr>
                            <a:t>i</a:t>
                          </a:r>
                          <a:r>
                            <a:rPr lang="fr-FR" sz="1400" baseline="-25000">
                              <a:effectLst/>
                              <a:latin typeface="Comic Sans MS" panose="030F0702030302020204" pitchFamily="66" charset="0"/>
                              <a:ea typeface="Calibri" panose="020F0502020204030204" pitchFamily="34" charset="0"/>
                              <a:cs typeface="Times New Roman" panose="02020603050405020304" pitchFamily="18" charset="0"/>
                            </a:rPr>
                            <a:t>2</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Zone de texte 101">
                          <a:extLst>
                            <a:ext uri="{FF2B5EF4-FFF2-40B4-BE49-F238E27FC236}">
                              <a16:creationId xmlns:a16="http://schemas.microsoft.com/office/drawing/2014/main" id="{A06881BD-9C06-C488-4777-F0CEAB8286BA}"/>
                            </a:ext>
                          </a:extLst>
                        </p:cNvPr>
                        <p:cNvSpPr txBox="1"/>
                        <p:nvPr/>
                      </p:nvSpPr>
                      <p:spPr>
                        <a:xfrm>
                          <a:off x="371158" y="51662"/>
                          <a:ext cx="110807" cy="21717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1400" dirty="0">
                              <a:effectLst/>
                              <a:latin typeface="Comic Sans MS" panose="030F0702030302020204" pitchFamily="66" charset="0"/>
                              <a:ea typeface="Calibri" panose="020F0502020204030204" pitchFamily="34" charset="0"/>
                              <a:cs typeface="Times New Roman" panose="02020603050405020304" pitchFamily="18" charset="0"/>
                            </a:rPr>
                            <a:t>r</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grpSp>
            </p:grpSp>
          </p:grpSp>
          <p:grpSp>
            <p:nvGrpSpPr>
              <p:cNvPr id="9" name="Groupe 8">
                <a:extLst>
                  <a:ext uri="{FF2B5EF4-FFF2-40B4-BE49-F238E27FC236}">
                    <a16:creationId xmlns:a16="http://schemas.microsoft.com/office/drawing/2014/main" id="{07699E82-4D7F-AC7F-18F2-DE194427C272}"/>
                  </a:ext>
                </a:extLst>
              </p:cNvPr>
              <p:cNvGrpSpPr/>
              <p:nvPr/>
            </p:nvGrpSpPr>
            <p:grpSpPr>
              <a:xfrm>
                <a:off x="1409700" y="1157288"/>
                <a:ext cx="1126808" cy="1122549"/>
                <a:chOff x="0" y="0"/>
                <a:chExt cx="1126808" cy="1122549"/>
              </a:xfrm>
            </p:grpSpPr>
            <p:sp>
              <p:nvSpPr>
                <p:cNvPr id="10" name="Arc 9">
                  <a:extLst>
                    <a:ext uri="{FF2B5EF4-FFF2-40B4-BE49-F238E27FC236}">
                      <a16:creationId xmlns:a16="http://schemas.microsoft.com/office/drawing/2014/main" id="{FA908ABF-3967-BD70-A875-BF5226EE7D66}"/>
                    </a:ext>
                  </a:extLst>
                </p:cNvPr>
                <p:cNvSpPr/>
                <p:nvPr/>
              </p:nvSpPr>
              <p:spPr>
                <a:xfrm flipH="1">
                  <a:off x="0" y="0"/>
                  <a:ext cx="1122045" cy="1122045"/>
                </a:xfrm>
                <a:prstGeom prst="arc">
                  <a:avLst>
                    <a:gd name="adj1" fmla="val 16200000"/>
                    <a:gd name="adj2" fmla="val 18221761"/>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nvGrpSpPr>
                <p:cNvPr id="11" name="Groupe 10">
                  <a:extLst>
                    <a:ext uri="{FF2B5EF4-FFF2-40B4-BE49-F238E27FC236}">
                      <a16:creationId xmlns:a16="http://schemas.microsoft.com/office/drawing/2014/main" id="{5164F5BF-7624-AE32-45DC-A4553EDA05BB}"/>
                    </a:ext>
                  </a:extLst>
                </p:cNvPr>
                <p:cNvGrpSpPr/>
                <p:nvPr/>
              </p:nvGrpSpPr>
              <p:grpSpPr>
                <a:xfrm>
                  <a:off x="0" y="0"/>
                  <a:ext cx="1126808" cy="1122549"/>
                  <a:chOff x="0" y="0"/>
                  <a:chExt cx="1126808" cy="1122549"/>
                </a:xfrm>
              </p:grpSpPr>
              <p:sp>
                <p:nvSpPr>
                  <p:cNvPr id="12" name="Arc 11">
                    <a:extLst>
                      <a:ext uri="{FF2B5EF4-FFF2-40B4-BE49-F238E27FC236}">
                        <a16:creationId xmlns:a16="http://schemas.microsoft.com/office/drawing/2014/main" id="{65C717AA-B2D8-1266-8D55-300DA298B90F}"/>
                      </a:ext>
                    </a:extLst>
                  </p:cNvPr>
                  <p:cNvSpPr/>
                  <p:nvPr/>
                </p:nvSpPr>
                <p:spPr>
                  <a:xfrm flipV="1">
                    <a:off x="0" y="0"/>
                    <a:ext cx="1122045" cy="1122045"/>
                  </a:xfrm>
                  <a:prstGeom prst="arc">
                    <a:avLst>
                      <a:gd name="adj1" fmla="val 16083333"/>
                      <a:gd name="adj2" fmla="val 17305373"/>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3" name="Arc 12">
                    <a:extLst>
                      <a:ext uri="{FF2B5EF4-FFF2-40B4-BE49-F238E27FC236}">
                        <a16:creationId xmlns:a16="http://schemas.microsoft.com/office/drawing/2014/main" id="{E1E1B8DA-01C0-E9E9-AAFE-2D5751D2C7E5}"/>
                      </a:ext>
                    </a:extLst>
                  </p:cNvPr>
                  <p:cNvSpPr/>
                  <p:nvPr/>
                </p:nvSpPr>
                <p:spPr>
                  <a:xfrm>
                    <a:off x="4763" y="504"/>
                    <a:ext cx="1122045" cy="1122045"/>
                  </a:xfrm>
                  <a:prstGeom prst="arc">
                    <a:avLst>
                      <a:gd name="adj1" fmla="val 16200000"/>
                      <a:gd name="adj2" fmla="val 18015888"/>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grpSp>
        <p:grpSp>
          <p:nvGrpSpPr>
            <p:cNvPr id="5" name="Groupe 4">
              <a:extLst>
                <a:ext uri="{FF2B5EF4-FFF2-40B4-BE49-F238E27FC236}">
                  <a16:creationId xmlns:a16="http://schemas.microsoft.com/office/drawing/2014/main" id="{6F3415D6-5CBA-5CC7-70C7-BAD8D1FAB333}"/>
                </a:ext>
              </a:extLst>
            </p:cNvPr>
            <p:cNvGrpSpPr/>
            <p:nvPr/>
          </p:nvGrpSpPr>
          <p:grpSpPr>
            <a:xfrm>
              <a:off x="2771604" y="1316816"/>
              <a:ext cx="604200" cy="923415"/>
              <a:chOff x="2214391" y="326216"/>
              <a:chExt cx="604200" cy="923415"/>
            </a:xfrm>
          </p:grpSpPr>
          <p:sp>
            <p:nvSpPr>
              <p:cNvPr id="6" name="Zone de texte 213">
                <a:extLst>
                  <a:ext uri="{FF2B5EF4-FFF2-40B4-BE49-F238E27FC236}">
                    <a16:creationId xmlns:a16="http://schemas.microsoft.com/office/drawing/2014/main" id="{2105AD0F-2B50-3928-024E-61F3DA234A59}"/>
                  </a:ext>
                </a:extLst>
              </p:cNvPr>
              <p:cNvSpPr txBox="1"/>
              <p:nvPr/>
            </p:nvSpPr>
            <p:spPr>
              <a:xfrm>
                <a:off x="2214391" y="993091"/>
                <a:ext cx="604200" cy="25654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600"/>
                  </a:spcAft>
                </a:pPr>
                <a:r>
                  <a:rPr lang="fr-FR" sz="1400" dirty="0">
                    <a:effectLst/>
                    <a:latin typeface="Comic Sans MS" panose="030F0702030302020204" pitchFamily="66" charset="0"/>
                    <a:ea typeface="Calibri" panose="020F0502020204030204" pitchFamily="34" charset="0"/>
                    <a:cs typeface="Times New Roman" panose="02020603050405020304" pitchFamily="18" charset="0"/>
                  </a:rPr>
                  <a:t>Milieu 2</a:t>
                </a:r>
              </a:p>
              <a:p>
                <a:pPr algn="ctr">
                  <a:lnSpc>
                    <a:spcPct val="107000"/>
                  </a:lnSpc>
                  <a:spcAft>
                    <a:spcPts val="600"/>
                  </a:spcAft>
                </a:pPr>
                <a:r>
                  <a:rPr lang="fr-FR" sz="1400" dirty="0">
                    <a:effectLst/>
                    <a:latin typeface="Comic Sans MS" panose="030F0702030302020204" pitchFamily="66" charset="0"/>
                    <a:ea typeface="Calibri" panose="020F0502020204030204" pitchFamily="34" charset="0"/>
                    <a:cs typeface="Times New Roman" panose="02020603050405020304" pitchFamily="18" charset="0"/>
                  </a:rPr>
                  <a:t>n</a:t>
                </a:r>
                <a:r>
                  <a:rPr lang="fr-FR" sz="1400" baseline="-25000" dirty="0">
                    <a:effectLst/>
                    <a:latin typeface="Comic Sans MS" panose="030F0702030302020204" pitchFamily="66" charset="0"/>
                    <a:ea typeface="Calibri" panose="020F0502020204030204" pitchFamily="34" charset="0"/>
                    <a:cs typeface="Times New Roman" panose="02020603050405020304" pitchFamily="18" charset="0"/>
                  </a:rPr>
                  <a:t>2</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 de texte 214">
                <a:extLst>
                  <a:ext uri="{FF2B5EF4-FFF2-40B4-BE49-F238E27FC236}">
                    <a16:creationId xmlns:a16="http://schemas.microsoft.com/office/drawing/2014/main" id="{3C13ACE3-03A2-BA0F-C8A9-A105E6750B31}"/>
                  </a:ext>
                </a:extLst>
              </p:cNvPr>
              <p:cNvSpPr txBox="1"/>
              <p:nvPr/>
            </p:nvSpPr>
            <p:spPr>
              <a:xfrm>
                <a:off x="2298415" y="326216"/>
                <a:ext cx="461010" cy="25654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600"/>
                  </a:spcAft>
                </a:pPr>
                <a:r>
                  <a:rPr lang="fr-FR" sz="1400" dirty="0">
                    <a:effectLst/>
                    <a:latin typeface="Comic Sans MS" panose="030F0702030302020204" pitchFamily="66" charset="0"/>
                    <a:ea typeface="Calibri" panose="020F0502020204030204" pitchFamily="34" charset="0"/>
                    <a:cs typeface="Times New Roman" panose="02020603050405020304" pitchFamily="18" charset="0"/>
                  </a:rPr>
                  <a:t>Milieu 1</a:t>
                </a:r>
              </a:p>
              <a:p>
                <a:pPr algn="ctr">
                  <a:lnSpc>
                    <a:spcPct val="107000"/>
                  </a:lnSpc>
                  <a:spcAft>
                    <a:spcPts val="600"/>
                  </a:spcAft>
                </a:pPr>
                <a:r>
                  <a:rPr lang="fr-FR" sz="1400" dirty="0">
                    <a:effectLst/>
                    <a:latin typeface="Comic Sans MS" panose="030F0702030302020204" pitchFamily="66" charset="0"/>
                    <a:ea typeface="Calibri" panose="020F0502020204030204" pitchFamily="34" charset="0"/>
                    <a:cs typeface="Times New Roman" panose="02020603050405020304" pitchFamily="18" charset="0"/>
                  </a:rPr>
                  <a:t>n</a:t>
                </a:r>
                <a:r>
                  <a:rPr lang="fr-FR" sz="1400" baseline="-25000" dirty="0">
                    <a:effectLst/>
                    <a:latin typeface="Comic Sans MS" panose="030F0702030302020204" pitchFamily="66" charset="0"/>
                    <a:ea typeface="Calibri" panose="020F0502020204030204" pitchFamily="34" charset="0"/>
                    <a:cs typeface="Times New Roman" panose="02020603050405020304" pitchFamily="18" charset="0"/>
                  </a:rPr>
                  <a:t>1</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4" name="Étoile : 5 branches 3">
            <a:hlinkClick r:id="rId2"/>
            <a:extLst>
              <a:ext uri="{FF2B5EF4-FFF2-40B4-BE49-F238E27FC236}">
                <a16:creationId xmlns:a16="http://schemas.microsoft.com/office/drawing/2014/main" id="{6687ABFC-F832-96F7-F449-0BF09E8CEBD2}"/>
              </a:ext>
            </a:extLst>
          </p:cNvPr>
          <p:cNvSpPr/>
          <p:nvPr/>
        </p:nvSpPr>
        <p:spPr>
          <a:xfrm>
            <a:off x="11600894" y="47291"/>
            <a:ext cx="513468" cy="51346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35225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Indice de réfraction d’un milieu</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BFF5FA0C-6FCE-1A56-40D3-97FD14B1828B}"/>
                  </a:ext>
                </a:extLst>
              </p:cNvPr>
              <p:cNvSpPr txBox="1"/>
              <p:nvPr/>
            </p:nvSpPr>
            <p:spPr>
              <a:xfrm>
                <a:off x="0" y="843140"/>
                <a:ext cx="12192000" cy="2739724"/>
              </a:xfrm>
              <a:prstGeom prst="rect">
                <a:avLst/>
              </a:prstGeom>
              <a:noFill/>
            </p:spPr>
            <p:txBody>
              <a:bodyPr wrap="square">
                <a:spAutoFit/>
              </a:bodyPr>
              <a:lstStyle/>
              <a:p>
                <a:pPr algn="just">
                  <a:lnSpc>
                    <a:spcPct val="107000"/>
                  </a:lnSpc>
                  <a:spcAft>
                    <a:spcPts val="800"/>
                  </a:spcAft>
                </a:pPr>
                <a:r>
                  <a:rPr lang="fr-FR" sz="20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L’indice de réfraction n représente en réalité le rapport de la vitesse de la lumière dans le vide c (c=3,00.10</a:t>
                </a:r>
                <a:r>
                  <a:rPr lang="fr-FR" sz="2000" baseline="300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8</a:t>
                </a:r>
                <a:r>
                  <a:rPr lang="fr-FR" sz="20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m.s</a:t>
                </a:r>
                <a:r>
                  <a:rPr lang="fr-FR" sz="2000" baseline="300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-1</a:t>
                </a:r>
                <a:r>
                  <a:rPr lang="fr-FR" sz="20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par sa vitesse v (m.s</a:t>
                </a:r>
                <a:r>
                  <a:rPr lang="fr-FR" sz="2000" baseline="300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-1</a:t>
                </a:r>
                <a:r>
                  <a:rPr lang="fr-FR" sz="20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dans le milieu: </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n</m:t>
                      </m:r>
                      <m:r>
                        <m:rPr>
                          <m:nor/>
                        </m:rPr>
                        <a:rPr lang="fr-FR" sz="28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fr-FR" sz="2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c</m:t>
                          </m:r>
                        </m:num>
                        <m:den>
                          <m:r>
                            <m:rPr>
                              <m:nor/>
                            </m:rP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v</m:t>
                          </m:r>
                        </m:den>
                      </m:f>
                    </m:oMath>
                  </m:oMathPara>
                </a14:m>
                <a:endParaRPr lang="fr-F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L’indice de réfraction étant défini comme le rapport de deux grandeurs de même unité, il ne possède pas d’unité. Dans un milieu matériel, la vitesse de la lumière ne peut être supérieure à celle possédée dans le vide donc un indice de réfraction est toujours supérieur ou égal à 1.</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ZoneTexte 2">
                <a:extLst>
                  <a:ext uri="{FF2B5EF4-FFF2-40B4-BE49-F238E27FC236}">
                    <a16:creationId xmlns:a16="http://schemas.microsoft.com/office/drawing/2014/main" id="{BFF5FA0C-6FCE-1A56-40D3-97FD14B1828B}"/>
                  </a:ext>
                </a:extLst>
              </p:cNvPr>
              <p:cNvSpPr txBox="1">
                <a:spLocks noRot="1" noChangeAspect="1" noMove="1" noResize="1" noEditPoints="1" noAdjustHandles="1" noChangeArrowheads="1" noChangeShapeType="1" noTextEdit="1"/>
              </p:cNvSpPr>
              <p:nvPr/>
            </p:nvSpPr>
            <p:spPr>
              <a:xfrm>
                <a:off x="0" y="843140"/>
                <a:ext cx="12192000" cy="2739724"/>
              </a:xfrm>
              <a:prstGeom prst="rect">
                <a:avLst/>
              </a:prstGeom>
              <a:blipFill>
                <a:blip r:embed="rId2"/>
                <a:stretch>
                  <a:fillRect l="-500" t="-1111" r="-500" b="-2667"/>
                </a:stretch>
              </a:blipFill>
            </p:spPr>
            <p:txBody>
              <a:bodyPr/>
              <a:lstStyle/>
              <a:p>
                <a:r>
                  <a:rPr lang="fr-FR">
                    <a:noFill/>
                  </a:rPr>
                  <a:t> </a:t>
                </a:r>
              </a:p>
            </p:txBody>
          </p:sp>
        </mc:Fallback>
      </mc:AlternateContent>
      <p:sp>
        <p:nvSpPr>
          <p:cNvPr id="6" name="ZoneTexte 5">
            <a:extLst>
              <a:ext uri="{FF2B5EF4-FFF2-40B4-BE49-F238E27FC236}">
                <a16:creationId xmlns:a16="http://schemas.microsoft.com/office/drawing/2014/main" id="{71C79380-A56C-B5A8-5DC5-1878E1C8597F}"/>
              </a:ext>
            </a:extLst>
          </p:cNvPr>
          <p:cNvSpPr txBox="1"/>
          <p:nvPr/>
        </p:nvSpPr>
        <p:spPr>
          <a:xfrm>
            <a:off x="-1" y="3824590"/>
            <a:ext cx="9911751" cy="1015663"/>
          </a:xfrm>
          <a:prstGeom prst="rect">
            <a:avLst/>
          </a:prstGeom>
          <a:noFill/>
        </p:spPr>
        <p:txBody>
          <a:bodyPr wrap="square">
            <a:spAutoFit/>
          </a:bodyPr>
          <a:lstStyle/>
          <a:p>
            <a:pPr algn="just"/>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Si le milieu d'incidence est moins réfringent que le milieu de réfraction (</a:t>
            </a:r>
            <a:r>
              <a:rPr lang="fr-FR" sz="2000" b="1" dirty="0">
                <a:effectLst/>
                <a:latin typeface="Comic Sans MS" panose="030F0702030302020204" pitchFamily="66" charset="0"/>
                <a:ea typeface="Times New Roman" panose="02020603050405020304" pitchFamily="18" charset="0"/>
                <a:cs typeface="Times New Roman" panose="02020603050405020304" pitchFamily="18" charset="0"/>
              </a:rPr>
              <a:t>n</a:t>
            </a:r>
            <a:r>
              <a:rPr lang="fr-FR" sz="20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1</a:t>
            </a:r>
            <a:r>
              <a:rPr lang="fr-FR" sz="2000" b="1" dirty="0">
                <a:effectLst/>
                <a:latin typeface="Comic Sans MS" panose="030F0702030302020204" pitchFamily="66" charset="0"/>
                <a:ea typeface="Times New Roman" panose="02020603050405020304" pitchFamily="18" charset="0"/>
                <a:cs typeface="Times New Roman" panose="02020603050405020304" pitchFamily="18" charset="0"/>
              </a:rPr>
              <a:t> &lt; n</a:t>
            </a:r>
            <a:r>
              <a:rPr lang="fr-FR" sz="20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alors l'angle de réfraction est inférieur à l'angle d'incidence (</a:t>
            </a:r>
            <a:r>
              <a:rPr lang="fr-FR" sz="2000" b="1" dirty="0">
                <a:effectLst/>
                <a:latin typeface="Comic Sans MS" panose="030F0702030302020204" pitchFamily="66" charset="0"/>
                <a:ea typeface="Times New Roman" panose="02020603050405020304" pitchFamily="18" charset="0"/>
                <a:cs typeface="Times New Roman" panose="02020603050405020304" pitchFamily="18" charset="0"/>
              </a:rPr>
              <a:t>i</a:t>
            </a:r>
            <a:r>
              <a:rPr lang="fr-FR" sz="20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000" b="1" dirty="0">
                <a:effectLst/>
                <a:latin typeface="Comic Sans MS" panose="030F0702030302020204" pitchFamily="66" charset="0"/>
                <a:ea typeface="Times New Roman" panose="02020603050405020304" pitchFamily="18" charset="0"/>
                <a:cs typeface="Times New Roman" panose="02020603050405020304" pitchFamily="18" charset="0"/>
              </a:rPr>
              <a:t> &lt; i</a:t>
            </a:r>
            <a:r>
              <a:rPr lang="fr-FR" sz="20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1</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Le rayon réfracté se rapproche de la normale.</a:t>
            </a:r>
          </a:p>
        </p:txBody>
      </p:sp>
      <p:pic>
        <p:nvPicPr>
          <p:cNvPr id="7" name="Image 6" descr="Afficher l'image d'origine">
            <a:extLst>
              <a:ext uri="{FF2B5EF4-FFF2-40B4-BE49-F238E27FC236}">
                <a16:creationId xmlns:a16="http://schemas.microsoft.com/office/drawing/2014/main" id="{26985C9F-D1B9-CD7E-F610-84F9166BCC55}"/>
              </a:ext>
            </a:extLst>
          </p:cNvPr>
          <p:cNvPicPr>
            <a:picLocks noChangeAspect="1"/>
          </p:cNvPicPr>
          <p:nvPr/>
        </p:nvPicPr>
        <p:blipFill rotWithShape="1">
          <a:blip r:embed="rId3">
            <a:extLst>
              <a:ext uri="{28A0092B-C50C-407E-A947-70E740481C1C}">
                <a14:useLocalDpi xmlns:a14="http://schemas.microsoft.com/office/drawing/2010/main" val="0"/>
              </a:ext>
            </a:extLst>
          </a:blip>
          <a:srcRect t="26808" r="52037"/>
          <a:stretch/>
        </p:blipFill>
        <p:spPr bwMode="auto">
          <a:xfrm>
            <a:off x="10023894" y="3403788"/>
            <a:ext cx="1975407" cy="1596650"/>
          </a:xfrm>
          <a:prstGeom prst="rect">
            <a:avLst/>
          </a:prstGeom>
          <a:noFill/>
          <a:ln>
            <a:noFill/>
          </a:ln>
          <a:extLst>
            <a:ext uri="{53640926-AAD7-44D8-BBD7-CCE9431645EC}">
              <a14:shadowObscured xmlns:a14="http://schemas.microsoft.com/office/drawing/2010/main"/>
            </a:ext>
          </a:extLst>
        </p:spPr>
      </p:pic>
      <p:pic>
        <p:nvPicPr>
          <p:cNvPr id="8" name="Image 7" descr="Afficher l'image d'origine">
            <a:extLst>
              <a:ext uri="{FF2B5EF4-FFF2-40B4-BE49-F238E27FC236}">
                <a16:creationId xmlns:a16="http://schemas.microsoft.com/office/drawing/2014/main" id="{A89E3E9A-D584-6A50-FF5B-A57E75F7D49B}"/>
              </a:ext>
            </a:extLst>
          </p:cNvPr>
          <p:cNvPicPr>
            <a:picLocks noChangeAspect="1"/>
          </p:cNvPicPr>
          <p:nvPr/>
        </p:nvPicPr>
        <p:blipFill rotWithShape="1">
          <a:blip r:embed="rId3">
            <a:extLst>
              <a:ext uri="{28A0092B-C50C-407E-A947-70E740481C1C}">
                <a14:useLocalDpi xmlns:a14="http://schemas.microsoft.com/office/drawing/2010/main" val="0"/>
              </a:ext>
            </a:extLst>
          </a:blip>
          <a:srcRect l="51756" t="26808"/>
          <a:stretch/>
        </p:blipFill>
        <p:spPr bwMode="auto">
          <a:xfrm>
            <a:off x="10023894" y="5086539"/>
            <a:ext cx="1975407" cy="1587095"/>
          </a:xfrm>
          <a:prstGeom prst="rect">
            <a:avLst/>
          </a:prstGeom>
          <a:noFill/>
          <a:ln>
            <a:noFill/>
          </a:ln>
          <a:extLst>
            <a:ext uri="{53640926-AAD7-44D8-BBD7-CCE9431645EC}">
              <a14:shadowObscured xmlns:a14="http://schemas.microsoft.com/office/drawing/2010/main"/>
            </a:ext>
          </a:extLst>
        </p:spPr>
      </p:pic>
      <p:sp>
        <p:nvSpPr>
          <p:cNvPr id="10" name="ZoneTexte 9">
            <a:extLst>
              <a:ext uri="{FF2B5EF4-FFF2-40B4-BE49-F238E27FC236}">
                <a16:creationId xmlns:a16="http://schemas.microsoft.com/office/drawing/2014/main" id="{2E32070B-EB61-D921-7C35-9024DAD4C37F}"/>
              </a:ext>
            </a:extLst>
          </p:cNvPr>
          <p:cNvSpPr txBox="1"/>
          <p:nvPr/>
        </p:nvSpPr>
        <p:spPr>
          <a:xfrm>
            <a:off x="0" y="5340303"/>
            <a:ext cx="9911750" cy="1015663"/>
          </a:xfrm>
          <a:prstGeom prst="rect">
            <a:avLst/>
          </a:prstGeom>
          <a:noFill/>
        </p:spPr>
        <p:txBody>
          <a:bodyPr wrap="square">
            <a:spAutoFit/>
          </a:bodyPr>
          <a:lstStyle/>
          <a:p>
            <a:pPr algn="just"/>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Si le milieu d'incidence est plus réfringent que le milieu de réfraction (</a:t>
            </a:r>
            <a:r>
              <a:rPr lang="fr-FR" sz="2000" b="1" dirty="0">
                <a:effectLst/>
                <a:latin typeface="Comic Sans MS" panose="030F0702030302020204" pitchFamily="66" charset="0"/>
                <a:ea typeface="Times New Roman" panose="02020603050405020304" pitchFamily="18" charset="0"/>
                <a:cs typeface="Times New Roman" panose="02020603050405020304" pitchFamily="18" charset="0"/>
              </a:rPr>
              <a:t>n</a:t>
            </a:r>
            <a:r>
              <a:rPr lang="fr-FR" sz="20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1</a:t>
            </a:r>
            <a:r>
              <a:rPr lang="fr-FR" sz="2000" b="1" dirty="0">
                <a:effectLst/>
                <a:latin typeface="Comic Sans MS" panose="030F0702030302020204" pitchFamily="66" charset="0"/>
                <a:ea typeface="Times New Roman" panose="02020603050405020304" pitchFamily="18" charset="0"/>
                <a:cs typeface="Times New Roman" panose="02020603050405020304" pitchFamily="18" charset="0"/>
              </a:rPr>
              <a:t> &gt; n</a:t>
            </a:r>
            <a:r>
              <a:rPr lang="fr-FR" sz="20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alors l'angle de réfraction est supérieur à l'angle d'incidence (</a:t>
            </a:r>
            <a:r>
              <a:rPr lang="fr-FR" sz="2000" b="1" dirty="0">
                <a:effectLst/>
                <a:latin typeface="Comic Sans MS" panose="030F0702030302020204" pitchFamily="66" charset="0"/>
                <a:ea typeface="Times New Roman" panose="02020603050405020304" pitchFamily="18" charset="0"/>
                <a:cs typeface="Times New Roman" panose="02020603050405020304" pitchFamily="18" charset="0"/>
              </a:rPr>
              <a:t>i</a:t>
            </a:r>
            <a:r>
              <a:rPr lang="fr-FR" sz="20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000" b="1" dirty="0">
                <a:effectLst/>
                <a:latin typeface="Comic Sans MS" panose="030F0702030302020204" pitchFamily="66" charset="0"/>
                <a:ea typeface="Times New Roman" panose="02020603050405020304" pitchFamily="18" charset="0"/>
                <a:cs typeface="Times New Roman" panose="02020603050405020304" pitchFamily="18" charset="0"/>
              </a:rPr>
              <a:t> &gt; i</a:t>
            </a:r>
            <a:r>
              <a:rPr lang="fr-FR" sz="20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1</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Le rayon réfracté se rapproche de la normale.</a:t>
            </a:r>
            <a:endParaRPr lang="fr-FR" sz="2000" dirty="0"/>
          </a:p>
        </p:txBody>
      </p:sp>
    </p:spTree>
    <p:extLst>
      <p:ext uri="{BB962C8B-B14F-4D97-AF65-F5344CB8AC3E}">
        <p14:creationId xmlns:p14="http://schemas.microsoft.com/office/powerpoint/2010/main" val="2855091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Décomposition de la lumière blanche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 name="ZoneTexte 3">
            <a:extLst>
              <a:ext uri="{FF2B5EF4-FFF2-40B4-BE49-F238E27FC236}">
                <a16:creationId xmlns:a16="http://schemas.microsoft.com/office/drawing/2014/main" id="{06BC4C1F-D273-55A0-25F7-FE9B3472B4A6}"/>
              </a:ext>
            </a:extLst>
          </p:cNvPr>
          <p:cNvSpPr txBox="1"/>
          <p:nvPr/>
        </p:nvSpPr>
        <p:spPr>
          <a:xfrm>
            <a:off x="0" y="700782"/>
            <a:ext cx="12192000" cy="1496885"/>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La lumière "blanche" peut être décomposée, à l’aide d’un prisme ou d'un réseau, en une infinité de lumières (ou radiations) colorées que l’on voit apparaître sur une figure qu’on appelle spectre de la lumière blanche.</a:t>
            </a: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La décomposition de la lumière est dû au phénomène de réfraction de la lumière dans un prisme.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l_fi" descr="Afficher l'image d'origine">
            <a:extLst>
              <a:ext uri="{FF2B5EF4-FFF2-40B4-BE49-F238E27FC236}">
                <a16:creationId xmlns:a16="http://schemas.microsoft.com/office/drawing/2014/main" id="{D70577AC-2E3D-A604-B046-9B09AEDBC9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55874" y="2443761"/>
            <a:ext cx="6880252" cy="4198579"/>
          </a:xfrm>
          <a:prstGeom prst="rect">
            <a:avLst/>
          </a:prstGeom>
          <a:noFill/>
          <a:ln>
            <a:noFill/>
          </a:ln>
        </p:spPr>
      </p:pic>
      <p:sp>
        <p:nvSpPr>
          <p:cNvPr id="2" name="Étoile : 5 branches 1">
            <a:hlinkClick r:id="rId3"/>
            <a:extLst>
              <a:ext uri="{FF2B5EF4-FFF2-40B4-BE49-F238E27FC236}">
                <a16:creationId xmlns:a16="http://schemas.microsoft.com/office/drawing/2014/main" id="{49362914-28D4-E926-2F5B-76A0DB2A3E98}"/>
              </a:ext>
            </a:extLst>
          </p:cNvPr>
          <p:cNvSpPr/>
          <p:nvPr/>
        </p:nvSpPr>
        <p:spPr>
          <a:xfrm>
            <a:off x="11600894" y="47291"/>
            <a:ext cx="513468" cy="51346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23074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Réfraction de la lumière dans l’atmosphère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A1176BF5-C395-A602-C765-D22E1D1D4CFF}"/>
              </a:ext>
            </a:extLst>
          </p:cNvPr>
          <p:cNvSpPr txBox="1"/>
          <p:nvPr/>
        </p:nvSpPr>
        <p:spPr>
          <a:xfrm>
            <a:off x="1438" y="633305"/>
            <a:ext cx="12190562" cy="4079130"/>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La formation de l’arc-en-ciel s’interprète par la dispersion de la lumière solaire dans les gouttes de pluie.</a:t>
            </a: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En été, sur les routes chauffées par le Soleil, on peut avoir l’impression de voir des flaques d’eau au loin. Cela s’explique par le fait que l’indice de réfraction de l’air diminue lorsque la température augmente.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 mirage inférieur ou "mirage chaud" s'observe lorsque la température et l'indice de réfraction diminue avec l'altitude. L'observateur a la sensation de voir l'image du paysage à travers un miroir d'eau.</a:t>
            </a:r>
            <a:endParaRPr lang="fr-FR" sz="20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 mirage supérieur ou "mirage froid" s'observe lorsque la température et l'indice de réfraction augmente avec l'altitude. L'observateur a la sensation de voir l'image du paysage flotter dans l'air.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a:extLst>
              <a:ext uri="{FF2B5EF4-FFF2-40B4-BE49-F238E27FC236}">
                <a16:creationId xmlns:a16="http://schemas.microsoft.com/office/drawing/2014/main" id="{BFEF10A4-E370-C766-ECFF-14FD7E190F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580" y="4822171"/>
            <a:ext cx="3059054" cy="1818658"/>
          </a:xfrm>
          <a:prstGeom prst="rect">
            <a:avLst/>
          </a:prstGeom>
          <a:noFill/>
          <a:ln>
            <a:noFill/>
          </a:ln>
        </p:spPr>
      </p:pic>
      <p:pic>
        <p:nvPicPr>
          <p:cNvPr id="7" name="Image 6">
            <a:extLst>
              <a:ext uri="{FF2B5EF4-FFF2-40B4-BE49-F238E27FC236}">
                <a16:creationId xmlns:a16="http://schemas.microsoft.com/office/drawing/2014/main" id="{22BF4749-D768-9CA3-623E-2B28128A4D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34916" y="4828481"/>
            <a:ext cx="3431714" cy="1812348"/>
          </a:xfrm>
          <a:prstGeom prst="rect">
            <a:avLst/>
          </a:prstGeom>
          <a:noFill/>
          <a:ln>
            <a:noFill/>
          </a:ln>
        </p:spPr>
      </p:pic>
      <p:pic>
        <p:nvPicPr>
          <p:cNvPr id="8" name="Image 7">
            <a:extLst>
              <a:ext uri="{FF2B5EF4-FFF2-40B4-BE49-F238E27FC236}">
                <a16:creationId xmlns:a16="http://schemas.microsoft.com/office/drawing/2014/main" id="{01D06941-51F9-FCF0-A256-1B848CDF243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29912" y="4822171"/>
            <a:ext cx="2325475" cy="1818658"/>
          </a:xfrm>
          <a:prstGeom prst="rect">
            <a:avLst/>
          </a:prstGeom>
          <a:noFill/>
          <a:ln>
            <a:noFill/>
          </a:ln>
        </p:spPr>
      </p:pic>
      <p:pic>
        <p:nvPicPr>
          <p:cNvPr id="9" name="Image 8">
            <a:extLst>
              <a:ext uri="{FF2B5EF4-FFF2-40B4-BE49-F238E27FC236}">
                <a16:creationId xmlns:a16="http://schemas.microsoft.com/office/drawing/2014/main" id="{597EF8AA-F8CA-23EF-1E6F-1E9EB5F078C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718669" y="4822171"/>
            <a:ext cx="2325943" cy="1818658"/>
          </a:xfrm>
          <a:prstGeom prst="rect">
            <a:avLst/>
          </a:prstGeom>
          <a:noFill/>
          <a:ln>
            <a:noFill/>
          </a:ln>
        </p:spPr>
      </p:pic>
    </p:spTree>
    <p:extLst>
      <p:ext uri="{BB962C8B-B14F-4D97-AF65-F5344CB8AC3E}">
        <p14:creationId xmlns:p14="http://schemas.microsoft.com/office/powerpoint/2010/main" val="3642541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 name="ZoneTexte 3">
            <a:extLst>
              <a:ext uri="{FF2B5EF4-FFF2-40B4-BE49-F238E27FC236}">
                <a16:creationId xmlns:a16="http://schemas.microsoft.com/office/drawing/2014/main" id="{DB544E90-C9CB-6750-EABF-966156335CF6}"/>
              </a:ext>
            </a:extLst>
          </p:cNvPr>
          <p:cNvSpPr txBox="1"/>
          <p:nvPr/>
        </p:nvSpPr>
        <p:spPr>
          <a:xfrm>
            <a:off x="1438" y="83386"/>
            <a:ext cx="12190562" cy="1928798"/>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La réfraction de la lumière dans l’atmosphère donne du Soleil une image aplatie lorsqu’il est proche de l’horizon.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Lorsqu'il se couche, le Soleil peut montrer une palette de couleurs très variées et souvent flamboyantes.</a:t>
            </a: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Lors d'un coucher de soleil, on peut voir apparaitre des lumières vertes au sommet du disque solaire,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descr="Afficher l'image d'origine">
            <a:extLst>
              <a:ext uri="{FF2B5EF4-FFF2-40B4-BE49-F238E27FC236}">
                <a16:creationId xmlns:a16="http://schemas.microsoft.com/office/drawing/2014/main" id="{1EE36681-3117-9EB6-CBFC-641D8C0F50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81" t="6169" r="1309" b="6344"/>
          <a:stretch/>
        </p:blipFill>
        <p:spPr bwMode="auto">
          <a:xfrm>
            <a:off x="185966" y="2223460"/>
            <a:ext cx="7545664" cy="4432402"/>
          </a:xfrm>
          <a:prstGeom prst="rect">
            <a:avLst/>
          </a:prstGeom>
          <a:noFill/>
          <a:ln>
            <a:noFill/>
          </a:ln>
          <a:extLst>
            <a:ext uri="{53640926-AAD7-44D8-BBD7-CCE9431645EC}">
              <a14:shadowObscured xmlns:a14="http://schemas.microsoft.com/office/drawing/2010/main"/>
            </a:ext>
          </a:extLst>
        </p:spPr>
      </p:pic>
      <p:pic>
        <p:nvPicPr>
          <p:cNvPr id="10" name="il_fi" descr="Afficher l'image d'origine">
            <a:extLst>
              <a:ext uri="{FF2B5EF4-FFF2-40B4-BE49-F238E27FC236}">
                <a16:creationId xmlns:a16="http://schemas.microsoft.com/office/drawing/2014/main" id="{5249E97A-4C37-337C-12B6-70549548B8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82749" y="2223460"/>
            <a:ext cx="3423285" cy="2293051"/>
          </a:xfrm>
          <a:prstGeom prst="rect">
            <a:avLst/>
          </a:prstGeom>
          <a:noFill/>
          <a:ln>
            <a:noFill/>
          </a:ln>
        </p:spPr>
      </p:pic>
      <p:pic>
        <p:nvPicPr>
          <p:cNvPr id="11" name="il_fi" descr="Afficher l'image d'origine">
            <a:extLst>
              <a:ext uri="{FF2B5EF4-FFF2-40B4-BE49-F238E27FC236}">
                <a16:creationId xmlns:a16="http://schemas.microsoft.com/office/drawing/2014/main" id="{75C8E0E5-D91A-5AB2-06B0-D4BCA6DD30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82749" y="4641007"/>
            <a:ext cx="3423285" cy="2014855"/>
          </a:xfrm>
          <a:prstGeom prst="rect">
            <a:avLst/>
          </a:prstGeom>
          <a:noFill/>
          <a:ln>
            <a:noFill/>
          </a:ln>
        </p:spPr>
      </p:pic>
    </p:spTree>
    <p:extLst>
      <p:ext uri="{BB962C8B-B14F-4D97-AF65-F5344CB8AC3E}">
        <p14:creationId xmlns:p14="http://schemas.microsoft.com/office/powerpoint/2010/main" val="817339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 name="ZoneTexte 1">
            <a:extLst>
              <a:ext uri="{FF2B5EF4-FFF2-40B4-BE49-F238E27FC236}">
                <a16:creationId xmlns:a16="http://schemas.microsoft.com/office/drawing/2014/main" id="{98128AA5-9D3C-8640-30CA-7DA5FA6E5884}"/>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Exercices d’application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 2">
            <a:extLst>
              <a:ext uri="{FF2B5EF4-FFF2-40B4-BE49-F238E27FC236}">
                <a16:creationId xmlns:a16="http://schemas.microsoft.com/office/drawing/2014/main" id="{0A8C26C2-290B-CC1F-6DD6-F06DACB674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0717" y="903837"/>
            <a:ext cx="2567484" cy="2331732"/>
          </a:xfrm>
          <a:prstGeom prst="rect">
            <a:avLst/>
          </a:prstGeom>
        </p:spPr>
      </p:pic>
      <p:sp>
        <p:nvSpPr>
          <p:cNvPr id="7" name="ZoneTexte 6">
            <a:extLst>
              <a:ext uri="{FF2B5EF4-FFF2-40B4-BE49-F238E27FC236}">
                <a16:creationId xmlns:a16="http://schemas.microsoft.com/office/drawing/2014/main" id="{8220C340-CD5A-F89B-76D0-6672392D9A78}"/>
              </a:ext>
            </a:extLst>
          </p:cNvPr>
          <p:cNvSpPr txBox="1"/>
          <p:nvPr/>
        </p:nvSpPr>
        <p:spPr>
          <a:xfrm>
            <a:off x="0" y="903837"/>
            <a:ext cx="8530002" cy="2152449"/>
          </a:xfrm>
          <a:prstGeom prst="rect">
            <a:avLst/>
          </a:prstGeom>
          <a:noFill/>
        </p:spPr>
        <p:txBody>
          <a:bodyPr wrap="square">
            <a:spAutoFit/>
          </a:bodyPr>
          <a:lstStyle/>
          <a:p>
            <a:pPr algn="just">
              <a:lnSpc>
                <a:spcPct val="107000"/>
              </a:lnSpc>
              <a:spcAft>
                <a:spcPts val="800"/>
              </a:spcAft>
            </a:pPr>
            <a:r>
              <a:rPr lang="fr-FR" sz="24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Exercice 1</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La Terre est la troisième planète du système solaire. Sachant que la célérité de la lumière dans le vide est c=3,00.10</a:t>
            </a:r>
            <a:r>
              <a:rPr lang="fr-FR" sz="2400" i="1" baseline="30000"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8</a:t>
            </a: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m.s</a:t>
            </a:r>
            <a:r>
              <a:rPr lang="fr-FR" sz="2400" i="1" baseline="30000"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-1</a:t>
            </a: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 déterminer la durée mise par le soleil pour nous parvenir.</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1B923B69-C661-1891-8899-C37B9882D05F}"/>
              </a:ext>
            </a:extLst>
          </p:cNvPr>
          <p:cNvSpPr txBox="1"/>
          <p:nvPr/>
        </p:nvSpPr>
        <p:spPr>
          <a:xfrm>
            <a:off x="0" y="3578352"/>
            <a:ext cx="12192000" cy="2201885"/>
          </a:xfrm>
          <a:prstGeom prst="rect">
            <a:avLst/>
          </a:prstGeom>
          <a:noFill/>
        </p:spPr>
        <p:txBody>
          <a:bodyPr wrap="square">
            <a:spAutoFit/>
          </a:bodyPr>
          <a:lstStyle/>
          <a:p>
            <a:pPr algn="just">
              <a:lnSpc>
                <a:spcPct val="107000"/>
              </a:lnSpc>
              <a:spcAft>
                <a:spcPts val="800"/>
              </a:spcAft>
            </a:pPr>
            <a:r>
              <a:rPr lang="fr-FR" sz="24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Exercice 2</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L'exoplanète Proxima B est située à 4,24 années-lumière de la Terre. La célérité de la lumière dans le vide est c=3,00.10</a:t>
            </a:r>
            <a:r>
              <a:rPr lang="fr-FR" sz="2400" i="1" baseline="30000"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8</a:t>
            </a: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m.s</a:t>
            </a:r>
            <a:r>
              <a:rPr lang="fr-FR" sz="2400" i="1" baseline="30000"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-1</a:t>
            </a: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 Après avoir déterminé la distance parcourue par la lumière en une année, calculer la distance à laquelle se trouve Proxima </a:t>
            </a:r>
            <a:r>
              <a:rPr lang="fr-FR" sz="2800" i="1" dirty="0">
                <a:solidFill>
                  <a:srgbClr val="00B050"/>
                </a:solidFill>
                <a:effectLst/>
                <a:latin typeface="Symbol" panose="05050102010706020507" pitchFamily="18" charset="2"/>
                <a:ea typeface="Calibri" panose="020F0502020204030204" pitchFamily="34" charset="0"/>
                <a:cs typeface="Arial" panose="020B0604020202020204" pitchFamily="34" charset="0"/>
              </a:rPr>
              <a:t>b</a:t>
            </a: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 de la Terre.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4861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 name="Image 1">
            <a:extLst>
              <a:ext uri="{FF2B5EF4-FFF2-40B4-BE49-F238E27FC236}">
                <a16:creationId xmlns:a16="http://schemas.microsoft.com/office/drawing/2014/main" id="{538C7E7F-259A-243C-5DC2-A0412CA091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7862" y="2111057"/>
            <a:ext cx="3892049" cy="2469731"/>
          </a:xfrm>
          <a:prstGeom prst="rect">
            <a:avLst/>
          </a:prstGeom>
        </p:spPr>
      </p:pic>
      <p:sp>
        <p:nvSpPr>
          <p:cNvPr id="4" name="ZoneTexte 3">
            <a:extLst>
              <a:ext uri="{FF2B5EF4-FFF2-40B4-BE49-F238E27FC236}">
                <a16:creationId xmlns:a16="http://schemas.microsoft.com/office/drawing/2014/main" id="{C770190B-A720-E743-AFFD-D5E090A94D5C}"/>
              </a:ext>
            </a:extLst>
          </p:cNvPr>
          <p:cNvSpPr txBox="1"/>
          <p:nvPr/>
        </p:nvSpPr>
        <p:spPr>
          <a:xfrm>
            <a:off x="0" y="1917630"/>
            <a:ext cx="8176846" cy="2942793"/>
          </a:xfrm>
          <a:prstGeom prst="rect">
            <a:avLst/>
          </a:prstGeom>
          <a:noFill/>
        </p:spPr>
        <p:txBody>
          <a:bodyPr wrap="square">
            <a:spAutoFit/>
          </a:bodyPr>
          <a:lstStyle/>
          <a:p>
            <a:pPr algn="just">
              <a:lnSpc>
                <a:spcPct val="107000"/>
              </a:lnSpc>
              <a:spcAft>
                <a:spcPts val="800"/>
              </a:spcAft>
            </a:pP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Une mesure a donné pour l'aller-retour de la lumière une durée </a:t>
            </a:r>
            <a:r>
              <a:rPr lang="fr-FR" sz="2400" i="1" dirty="0" err="1">
                <a:solidFill>
                  <a:srgbClr val="00B050"/>
                </a:solidFill>
                <a:effectLst/>
                <a:latin typeface="Symbol" panose="05050102010706020507" pitchFamily="18" charset="2"/>
                <a:ea typeface="Calibri" panose="020F0502020204030204" pitchFamily="34" charset="0"/>
                <a:cs typeface="Arial" panose="020B0604020202020204" pitchFamily="34" charset="0"/>
              </a:rPr>
              <a:t>D</a:t>
            </a:r>
            <a:r>
              <a:rPr lang="fr-FR" sz="2400" i="1" dirty="0" err="1">
                <a:solidFill>
                  <a:srgbClr val="00B050"/>
                </a:solidFill>
                <a:effectLst/>
                <a:latin typeface="Comic Sans MS" panose="030F0702030302020204" pitchFamily="66" charset="0"/>
                <a:ea typeface="Calibri" panose="020F0502020204030204" pitchFamily="34" charset="0"/>
                <a:cs typeface="Arial" panose="020B0604020202020204" pitchFamily="34" charset="0"/>
              </a:rPr>
              <a:t>t</a:t>
            </a: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=2,4292278641s avec une précision de 3.10</a:t>
            </a:r>
            <a:r>
              <a:rPr lang="fr-FR" sz="2400" i="1" baseline="30000"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-10</a:t>
            </a: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s. La célérité de la lumière dans le vide est c=299792458,00m.s</a:t>
            </a:r>
            <a:r>
              <a:rPr lang="fr-FR" sz="2400" i="1" baseline="30000"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-1</a:t>
            </a: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Après avoir schématisé le trajet de la lumière, calculer la distance </a:t>
            </a:r>
            <a:r>
              <a:rPr lang="fr-FR" sz="2400" i="1" dirty="0" err="1">
                <a:solidFill>
                  <a:srgbClr val="00B050"/>
                </a:solidFill>
                <a:effectLst/>
                <a:latin typeface="Comic Sans MS" panose="030F0702030302020204" pitchFamily="66" charset="0"/>
                <a:ea typeface="Calibri" panose="020F0502020204030204" pitchFamily="34" charset="0"/>
                <a:cs typeface="Arial" panose="020B0604020202020204" pitchFamily="34" charset="0"/>
              </a:rPr>
              <a:t>D</a:t>
            </a:r>
            <a:r>
              <a:rPr lang="fr-FR" sz="2400" i="1" baseline="-25000" dirty="0" err="1">
                <a:solidFill>
                  <a:srgbClr val="00B050"/>
                </a:solidFill>
                <a:effectLst/>
                <a:latin typeface="Comic Sans MS" panose="030F0702030302020204" pitchFamily="66" charset="0"/>
                <a:ea typeface="Calibri" panose="020F0502020204030204" pitchFamily="34" charset="0"/>
                <a:cs typeface="Arial" panose="020B0604020202020204" pitchFamily="34" charset="0"/>
              </a:rPr>
              <a:t>Terre</a:t>
            </a:r>
            <a:r>
              <a:rPr lang="fr-FR" sz="2400" i="1" baseline="-25000"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-Lune</a:t>
            </a: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 ainsi que la précision de la mesure sur cette distance.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8B55BC5F-9590-555D-12CB-E360C3E5AF3F}"/>
              </a:ext>
            </a:extLst>
          </p:cNvPr>
          <p:cNvSpPr txBox="1"/>
          <p:nvPr/>
        </p:nvSpPr>
        <p:spPr>
          <a:xfrm>
            <a:off x="0" y="160354"/>
            <a:ext cx="12192000" cy="1757276"/>
          </a:xfrm>
          <a:prstGeom prst="rect">
            <a:avLst/>
          </a:prstGeom>
          <a:noFill/>
        </p:spPr>
        <p:txBody>
          <a:bodyPr wrap="square">
            <a:spAutoFit/>
          </a:bodyPr>
          <a:lstStyle/>
          <a:p>
            <a:pPr algn="just">
              <a:lnSpc>
                <a:spcPct val="107000"/>
              </a:lnSpc>
              <a:spcAft>
                <a:spcPts val="800"/>
              </a:spcAft>
            </a:pPr>
            <a:r>
              <a:rPr lang="fr-FR" sz="24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Exercice 3</a:t>
            </a:r>
            <a:endPar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endParaRPr>
          </a:p>
          <a:p>
            <a:pPr algn="just">
              <a:lnSpc>
                <a:spcPct val="107000"/>
              </a:lnSpc>
              <a:spcAft>
                <a:spcPts val="800"/>
              </a:spcAft>
            </a:pP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Pour mesurer la distance Terr Lune, on utilise un faisceau LASER. Ce LASER qui se trouve au CERGA envoie une émission LASER en direction de miroirs déposés sur la Lune par les missions Apollo.</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2606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Sources de lumière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7F772896-10B1-E45F-0092-458F0364FD95}"/>
              </a:ext>
            </a:extLst>
          </p:cNvPr>
          <p:cNvSpPr txBox="1"/>
          <p:nvPr/>
        </p:nvSpPr>
        <p:spPr>
          <a:xfrm>
            <a:off x="-1" y="732685"/>
            <a:ext cx="8428009" cy="2155526"/>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Les sources lumineuses chaudes produisent à la fois de la lumière et de la chaleur. On peut citer par exemple: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Les lampes à incandescence (mauvais rendement donc progressivement abandonnées)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Les étoiles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 feu etc..</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6B0F755D-BA18-D4D8-B1F2-3613EF9B75D0}"/>
              </a:ext>
            </a:extLst>
          </p:cNvPr>
          <p:cNvSpPr txBox="1"/>
          <p:nvPr/>
        </p:nvSpPr>
        <p:spPr>
          <a:xfrm>
            <a:off x="-12940" y="3053874"/>
            <a:ext cx="8440948" cy="2484847"/>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Les sources lumineuses froides produisent essentiellement de la lumière. On peut citer par exemple: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 néon (gaz qui, excité par une tension électrique, produit de la lumière).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Les diodes électroluminescentes (D.E.L) utilisées comme témoin lumineux d’appareils électrique ou comme phares de voiture.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Les différentes sources de lumière">
            <a:extLst>
              <a:ext uri="{FF2B5EF4-FFF2-40B4-BE49-F238E27FC236}">
                <a16:creationId xmlns:a16="http://schemas.microsoft.com/office/drawing/2014/main" id="{88F13819-ED9A-8DC2-BCF7-016A4B690D9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3710" y="732685"/>
            <a:ext cx="3582962" cy="1976009"/>
          </a:xfrm>
          <a:prstGeom prst="rect">
            <a:avLst/>
          </a:prstGeom>
          <a:noFill/>
          <a:ln>
            <a:noFill/>
          </a:ln>
        </p:spPr>
      </p:pic>
      <p:pic>
        <p:nvPicPr>
          <p:cNvPr id="7" name="Image 6">
            <a:extLst>
              <a:ext uri="{FF2B5EF4-FFF2-40B4-BE49-F238E27FC236}">
                <a16:creationId xmlns:a16="http://schemas.microsoft.com/office/drawing/2014/main" id="{9FC1E5CC-EE82-9513-0EDC-1357AFEBCE5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3711" y="3053874"/>
            <a:ext cx="3582962" cy="2656027"/>
          </a:xfrm>
          <a:prstGeom prst="rect">
            <a:avLst/>
          </a:prstGeom>
          <a:noFill/>
          <a:ln>
            <a:noFill/>
          </a:ln>
        </p:spPr>
      </p:pic>
    </p:spTree>
    <p:extLst>
      <p:ext uri="{BB962C8B-B14F-4D97-AF65-F5344CB8AC3E}">
        <p14:creationId xmlns:p14="http://schemas.microsoft.com/office/powerpoint/2010/main" val="2313234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4" name="Image 3">
            <a:extLst>
              <a:ext uri="{FF2B5EF4-FFF2-40B4-BE49-F238E27FC236}">
                <a16:creationId xmlns:a16="http://schemas.microsoft.com/office/drawing/2014/main" id="{A1BD8128-936B-5D33-9C88-F3A58F077A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2813" y="276563"/>
            <a:ext cx="4400452" cy="2141322"/>
          </a:xfrm>
          <a:prstGeom prst="rect">
            <a:avLst/>
          </a:prstGeom>
        </p:spPr>
      </p:pic>
      <p:sp>
        <p:nvSpPr>
          <p:cNvPr id="6" name="ZoneTexte 5">
            <a:extLst>
              <a:ext uri="{FF2B5EF4-FFF2-40B4-BE49-F238E27FC236}">
                <a16:creationId xmlns:a16="http://schemas.microsoft.com/office/drawing/2014/main" id="{C27D6079-90B1-5953-446F-4151BF14A3F2}"/>
              </a:ext>
            </a:extLst>
          </p:cNvPr>
          <p:cNvSpPr txBox="1"/>
          <p:nvPr/>
        </p:nvSpPr>
        <p:spPr>
          <a:xfrm>
            <a:off x="-1464" y="0"/>
            <a:ext cx="7501302" cy="2152449"/>
          </a:xfrm>
          <a:prstGeom prst="rect">
            <a:avLst/>
          </a:prstGeom>
          <a:noFill/>
        </p:spPr>
        <p:txBody>
          <a:bodyPr wrap="square">
            <a:spAutoFit/>
          </a:bodyPr>
          <a:lstStyle/>
          <a:p>
            <a:pPr algn="just">
              <a:lnSpc>
                <a:spcPct val="107000"/>
              </a:lnSpc>
              <a:spcAft>
                <a:spcPts val="800"/>
              </a:spcAft>
            </a:pPr>
            <a:r>
              <a:rPr lang="fr-FR" sz="24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Exercice 4</a:t>
            </a:r>
            <a:endParaRPr lang="fr-FR" sz="24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A l'aide de la loi de Snell Descartes relative à la réfraction, calculer l'angle de réfraction i</a:t>
            </a:r>
            <a:r>
              <a:rPr lang="fr-FR" sz="2400" i="1" baseline="-25000"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2</a:t>
            </a: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 pour un angle d'incidence i</a:t>
            </a:r>
            <a:r>
              <a:rPr lang="fr-FR" sz="2400" i="1" baseline="-25000"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1</a:t>
            </a: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=25,0° et des indices de réfraction n</a:t>
            </a:r>
            <a:r>
              <a:rPr lang="fr-FR" sz="2400" i="1" baseline="-25000"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1</a:t>
            </a: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=1,00 et n</a:t>
            </a:r>
            <a:r>
              <a:rPr lang="fr-FR" sz="2400" i="1" baseline="-25000"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2</a:t>
            </a: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=1,39.</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 7">
            <a:extLst>
              <a:ext uri="{FF2B5EF4-FFF2-40B4-BE49-F238E27FC236}">
                <a16:creationId xmlns:a16="http://schemas.microsoft.com/office/drawing/2014/main" id="{9BEBBE9A-069D-13FC-8CD8-697550B9F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2813" y="2970334"/>
            <a:ext cx="4400452" cy="2613277"/>
          </a:xfrm>
          <a:prstGeom prst="rect">
            <a:avLst/>
          </a:prstGeom>
        </p:spPr>
      </p:pic>
      <p:sp>
        <p:nvSpPr>
          <p:cNvPr id="11" name="ZoneTexte 10">
            <a:extLst>
              <a:ext uri="{FF2B5EF4-FFF2-40B4-BE49-F238E27FC236}">
                <a16:creationId xmlns:a16="http://schemas.microsoft.com/office/drawing/2014/main" id="{E491FD54-E9D5-DCA5-6904-23EDBEEEC208}"/>
              </a:ext>
            </a:extLst>
          </p:cNvPr>
          <p:cNvSpPr txBox="1"/>
          <p:nvPr/>
        </p:nvSpPr>
        <p:spPr>
          <a:xfrm>
            <a:off x="1" y="2417885"/>
            <a:ext cx="7499838" cy="3440557"/>
          </a:xfrm>
          <a:prstGeom prst="rect">
            <a:avLst/>
          </a:prstGeom>
          <a:noFill/>
        </p:spPr>
        <p:txBody>
          <a:bodyPr wrap="square">
            <a:spAutoFit/>
          </a:bodyPr>
          <a:lstStyle/>
          <a:p>
            <a:pPr algn="just">
              <a:lnSpc>
                <a:spcPct val="107000"/>
              </a:lnSpc>
              <a:spcAft>
                <a:spcPts val="800"/>
              </a:spcAft>
            </a:pPr>
            <a:r>
              <a:rPr lang="fr-FR" sz="24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Exercice 5</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Lors d'une séance de travail expérimental, un élève réalise l'étude de la réfraction d'un rayon, lumineux passant de l'air d'indice de réfraction n</a:t>
            </a:r>
            <a:r>
              <a:rPr lang="fr-FR" sz="2400" i="1" baseline="-25000"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1</a:t>
            </a: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=1,00 dans une cuve remplie d'éthanol.</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Il obtient la représentation graphique du sinus de l'angle de réfraction i</a:t>
            </a:r>
            <a:r>
              <a:rPr lang="fr-FR" sz="2400" i="1" baseline="-25000"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2</a:t>
            </a: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 en fonction du sinus de l'angle d'incidence i</a:t>
            </a:r>
            <a:r>
              <a:rPr lang="fr-FR" sz="2400" i="1" baseline="-25000"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1</a:t>
            </a: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 ci contre.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ZoneTexte 12">
            <a:extLst>
              <a:ext uri="{FF2B5EF4-FFF2-40B4-BE49-F238E27FC236}">
                <a16:creationId xmlns:a16="http://schemas.microsoft.com/office/drawing/2014/main" id="{10FBF9E1-D3D6-8E52-7012-F05D612481F5}"/>
              </a:ext>
            </a:extLst>
          </p:cNvPr>
          <p:cNvSpPr txBox="1"/>
          <p:nvPr/>
        </p:nvSpPr>
        <p:spPr>
          <a:xfrm>
            <a:off x="-1464" y="5843370"/>
            <a:ext cx="12193464" cy="966931"/>
          </a:xfrm>
          <a:prstGeom prst="rect">
            <a:avLst/>
          </a:prstGeom>
          <a:noFill/>
        </p:spPr>
        <p:txBody>
          <a:bodyPr wrap="square">
            <a:spAutoFit/>
          </a:bodyPr>
          <a:lstStyle/>
          <a:p>
            <a:pPr algn="just">
              <a:lnSpc>
                <a:spcPct val="107000"/>
              </a:lnSpc>
              <a:spcAft>
                <a:spcPts val="800"/>
              </a:spcAft>
            </a:pP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Le logiciel affiche également l'équation de la relation entre sin i</a:t>
            </a:r>
            <a:r>
              <a:rPr lang="fr-FR" sz="2400" i="1" baseline="-25000"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1</a:t>
            </a: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 et sin i</a:t>
            </a:r>
            <a:r>
              <a:rPr lang="fr-FR" sz="2400" i="1" baseline="-25000"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2</a:t>
            </a: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Calculer l'indice de réfraction n</a:t>
            </a:r>
            <a:r>
              <a:rPr lang="fr-FR" sz="2400" i="1" baseline="-25000"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2</a:t>
            </a: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 de l'éthanol.</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880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8AB61D68-50B1-5FF9-C4D0-9ECADE4498D5}"/>
              </a:ext>
            </a:extLst>
          </p:cNvPr>
          <p:cNvSpPr txBox="1"/>
          <p:nvPr/>
        </p:nvSpPr>
        <p:spPr>
          <a:xfrm>
            <a:off x="-1464" y="0"/>
            <a:ext cx="12193464" cy="3938322"/>
          </a:xfrm>
          <a:prstGeom prst="rect">
            <a:avLst/>
          </a:prstGeom>
          <a:noFill/>
        </p:spPr>
        <p:txBody>
          <a:bodyPr wrap="square">
            <a:spAutoFit/>
          </a:bodyPr>
          <a:lstStyle/>
          <a:p>
            <a:pPr algn="just">
              <a:lnSpc>
                <a:spcPct val="107000"/>
              </a:lnSpc>
              <a:spcAft>
                <a:spcPts val="800"/>
              </a:spcAft>
            </a:pPr>
            <a:r>
              <a:rPr lang="fr-FR" sz="24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Exercice 6</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Avant de réaliser les vendanges, on vérifie le taux de sucre du jus de raisin en mesurant l'indice de réfraction de celui ci à l'aide d'un réfractomètre. Pour être vendangé, le raisin doit contenir 21,50% de sucre, c'est à dire que 100,0g de jus de raisin doit contenir 21,50g de sucre.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On réalise la mesure de l'indice de réfraction pour des solutions de pourcentage massique connu en sucre. On obtient le graphique ci-dessous.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La mesure est effectuée en incidence rasante, c'est à dire que l'angle d'incidence i</a:t>
            </a:r>
            <a:r>
              <a:rPr lang="fr-FR" sz="2400" i="1" baseline="-25000"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1</a:t>
            </a: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 est de 90,0°.</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4E4FC0DB-21AF-A69E-5942-021F62580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530" y="3935247"/>
            <a:ext cx="3830613" cy="2367718"/>
          </a:xfrm>
          <a:prstGeom prst="rect">
            <a:avLst/>
          </a:prstGeom>
        </p:spPr>
      </p:pic>
      <p:sp>
        <p:nvSpPr>
          <p:cNvPr id="6" name="ZoneTexte 5">
            <a:extLst>
              <a:ext uri="{FF2B5EF4-FFF2-40B4-BE49-F238E27FC236}">
                <a16:creationId xmlns:a16="http://schemas.microsoft.com/office/drawing/2014/main" id="{59823062-F42A-F7B6-94F8-B6E3069E2812}"/>
              </a:ext>
            </a:extLst>
          </p:cNvPr>
          <p:cNvSpPr txBox="1"/>
          <p:nvPr/>
        </p:nvSpPr>
        <p:spPr>
          <a:xfrm>
            <a:off x="0" y="6318852"/>
            <a:ext cx="12192000" cy="469167"/>
          </a:xfrm>
          <a:prstGeom prst="rect">
            <a:avLst/>
          </a:prstGeom>
          <a:noFill/>
        </p:spPr>
        <p:txBody>
          <a:bodyPr wrap="square">
            <a:spAutoFit/>
          </a:bodyPr>
          <a:lstStyle/>
          <a:p>
            <a:pPr algn="just">
              <a:lnSpc>
                <a:spcPct val="107000"/>
              </a:lnSpc>
              <a:spcAft>
                <a:spcPts val="800"/>
              </a:spcAft>
            </a:pP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Le raisin est-il suffisamment mur pour être vendangé?</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id="{7E5CAD25-FF80-7711-CDB8-980FD63558A1}"/>
              </a:ext>
            </a:extLst>
          </p:cNvPr>
          <p:cNvPicPr>
            <a:picLocks noChangeAspect="1"/>
          </p:cNvPicPr>
          <p:nvPr/>
        </p:nvPicPr>
        <p:blipFill>
          <a:blip r:embed="rId3"/>
          <a:stretch>
            <a:fillRect/>
          </a:stretch>
        </p:blipFill>
        <p:spPr>
          <a:xfrm>
            <a:off x="5600700" y="3935247"/>
            <a:ext cx="5724770" cy="2383605"/>
          </a:xfrm>
          <a:prstGeom prst="rect">
            <a:avLst/>
          </a:prstGeom>
        </p:spPr>
      </p:pic>
    </p:spTree>
    <p:extLst>
      <p:ext uri="{BB962C8B-B14F-4D97-AF65-F5344CB8AC3E}">
        <p14:creationId xmlns:p14="http://schemas.microsoft.com/office/powerpoint/2010/main" val="2249905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 name="Image 1">
            <a:extLst>
              <a:ext uri="{FF2B5EF4-FFF2-40B4-BE49-F238E27FC236}">
                <a16:creationId xmlns:a16="http://schemas.microsoft.com/office/drawing/2014/main" id="{F17F5F4E-CB89-3800-0CEC-84130CC7F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3558" y="863630"/>
            <a:ext cx="5502398" cy="2565370"/>
          </a:xfrm>
          <a:prstGeom prst="rect">
            <a:avLst/>
          </a:prstGeom>
        </p:spPr>
      </p:pic>
      <p:sp>
        <p:nvSpPr>
          <p:cNvPr id="4" name="ZoneTexte 3">
            <a:extLst>
              <a:ext uri="{FF2B5EF4-FFF2-40B4-BE49-F238E27FC236}">
                <a16:creationId xmlns:a16="http://schemas.microsoft.com/office/drawing/2014/main" id="{E48F2C67-2428-3E9C-63A3-9FA7C302F0F6}"/>
              </a:ext>
            </a:extLst>
          </p:cNvPr>
          <p:cNvSpPr txBox="1"/>
          <p:nvPr/>
        </p:nvSpPr>
        <p:spPr>
          <a:xfrm>
            <a:off x="0" y="0"/>
            <a:ext cx="6497515" cy="3938322"/>
          </a:xfrm>
          <a:prstGeom prst="rect">
            <a:avLst/>
          </a:prstGeom>
          <a:noFill/>
        </p:spPr>
        <p:txBody>
          <a:bodyPr wrap="square">
            <a:spAutoFit/>
          </a:bodyPr>
          <a:lstStyle/>
          <a:p>
            <a:pPr algn="just">
              <a:lnSpc>
                <a:spcPct val="107000"/>
              </a:lnSpc>
              <a:spcAft>
                <a:spcPts val="800"/>
              </a:spcAft>
            </a:pPr>
            <a:r>
              <a:rPr lang="fr-FR" sz="24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Exercice 7</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Une lumière polychromatique est constituée de trois radiations bleue, jaune et rouge de longueurs d'onde respectives: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i="1" dirty="0" err="1">
                <a:solidFill>
                  <a:srgbClr val="00B050"/>
                </a:solidFill>
                <a:effectLst/>
                <a:latin typeface="Symbol" panose="05050102010706020507" pitchFamily="18" charset="2"/>
                <a:ea typeface="Calibri" panose="020F0502020204030204" pitchFamily="34" charset="0"/>
                <a:cs typeface="Arial" panose="020B0604020202020204" pitchFamily="34" charset="0"/>
              </a:rPr>
              <a:t>l</a:t>
            </a:r>
            <a:r>
              <a:rPr lang="fr-FR" sz="2400" i="1" baseline="-25000" dirty="0" err="1">
                <a:solidFill>
                  <a:srgbClr val="00B050"/>
                </a:solidFill>
                <a:effectLst/>
                <a:latin typeface="Comic Sans MS" panose="030F0702030302020204" pitchFamily="66" charset="0"/>
                <a:ea typeface="Calibri" panose="020F0502020204030204" pitchFamily="34" charset="0"/>
                <a:cs typeface="Arial" panose="020B0604020202020204" pitchFamily="34" charset="0"/>
              </a:rPr>
              <a:t>bleu</a:t>
            </a: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 = 486 nm , </a:t>
            </a:r>
            <a:r>
              <a:rPr lang="fr-FR" sz="2400" i="1" dirty="0" err="1">
                <a:solidFill>
                  <a:srgbClr val="00B050"/>
                </a:solidFill>
                <a:effectLst/>
                <a:latin typeface="Symbol" panose="05050102010706020507" pitchFamily="18" charset="2"/>
                <a:ea typeface="Calibri" panose="020F0502020204030204" pitchFamily="34" charset="0"/>
                <a:cs typeface="Arial" panose="020B0604020202020204" pitchFamily="34" charset="0"/>
              </a:rPr>
              <a:t>l</a:t>
            </a:r>
            <a:r>
              <a:rPr lang="fr-FR" sz="2400" i="1" baseline="-25000" dirty="0" err="1">
                <a:solidFill>
                  <a:srgbClr val="00B050"/>
                </a:solidFill>
                <a:effectLst/>
                <a:latin typeface="Comic Sans MS" panose="030F0702030302020204" pitchFamily="66" charset="0"/>
                <a:ea typeface="Calibri" panose="020F0502020204030204" pitchFamily="34" charset="0"/>
                <a:cs typeface="Arial" panose="020B0604020202020204" pitchFamily="34" charset="0"/>
              </a:rPr>
              <a:t>jaune</a:t>
            </a: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 = 589 nm , </a:t>
            </a:r>
            <a:r>
              <a:rPr lang="fr-FR" sz="2400" i="1" dirty="0" err="1">
                <a:solidFill>
                  <a:srgbClr val="00B050"/>
                </a:solidFill>
                <a:effectLst/>
                <a:latin typeface="Symbol" panose="05050102010706020507" pitchFamily="18" charset="2"/>
                <a:ea typeface="Calibri" panose="020F0502020204030204" pitchFamily="34" charset="0"/>
                <a:cs typeface="Arial" panose="020B0604020202020204" pitchFamily="34" charset="0"/>
              </a:rPr>
              <a:t>l</a:t>
            </a:r>
            <a:r>
              <a:rPr lang="fr-FR" sz="2400" i="1" baseline="-25000" dirty="0" err="1">
                <a:solidFill>
                  <a:srgbClr val="00B050"/>
                </a:solidFill>
                <a:effectLst/>
                <a:latin typeface="Comic Sans MS" panose="030F0702030302020204" pitchFamily="66" charset="0"/>
                <a:ea typeface="Calibri" panose="020F0502020204030204" pitchFamily="34" charset="0"/>
                <a:cs typeface="Arial" panose="020B0604020202020204" pitchFamily="34" charset="0"/>
              </a:rPr>
              <a:t>rouge</a:t>
            </a: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 = 650 nm</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Elle atteint un bloc de verre sous un angle d'incidence i</a:t>
            </a:r>
            <a:r>
              <a:rPr lang="fr-FR" sz="2400" i="1" baseline="-25000"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1</a:t>
            </a: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 = 40,00° comme indiqué sur le schéma ci-contre.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4CD09504-3CE2-B8C1-1C76-CDD22FB03807}"/>
              </a:ext>
            </a:extLst>
          </p:cNvPr>
          <p:cNvSpPr txBox="1"/>
          <p:nvPr/>
        </p:nvSpPr>
        <p:spPr>
          <a:xfrm>
            <a:off x="1" y="4001769"/>
            <a:ext cx="12191999" cy="2856231"/>
          </a:xfrm>
          <a:prstGeom prst="rect">
            <a:avLst/>
          </a:prstGeom>
          <a:noFill/>
        </p:spPr>
        <p:txBody>
          <a:bodyPr wrap="square">
            <a:spAutoFit/>
          </a:bodyPr>
          <a:lstStyle/>
          <a:p>
            <a:pPr algn="just">
              <a:lnSpc>
                <a:spcPct val="107000"/>
              </a:lnSpc>
              <a:spcAft>
                <a:spcPts val="800"/>
              </a:spcAft>
            </a:pP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On donne les indices de réfractions: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i="1" dirty="0" err="1">
                <a:solidFill>
                  <a:srgbClr val="00B050"/>
                </a:solidFill>
                <a:effectLst/>
                <a:latin typeface="Comic Sans MS" panose="030F0702030302020204" pitchFamily="66" charset="0"/>
                <a:ea typeface="Calibri" panose="020F0502020204030204" pitchFamily="34" charset="0"/>
                <a:cs typeface="Arial" panose="020B0604020202020204" pitchFamily="34" charset="0"/>
              </a:rPr>
              <a:t>n</a:t>
            </a:r>
            <a:r>
              <a:rPr lang="fr-FR" sz="2400" i="1" baseline="-25000" dirty="0" err="1">
                <a:solidFill>
                  <a:srgbClr val="00B050"/>
                </a:solidFill>
                <a:effectLst/>
                <a:latin typeface="Comic Sans MS" panose="030F0702030302020204" pitchFamily="66" charset="0"/>
                <a:ea typeface="Calibri" panose="020F0502020204030204" pitchFamily="34" charset="0"/>
                <a:cs typeface="Arial" panose="020B0604020202020204" pitchFamily="34" charset="0"/>
              </a:rPr>
              <a:t>air</a:t>
            </a: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 = 1,000 </a:t>
            </a:r>
            <a:r>
              <a:rPr lang="fr-FR" sz="2400" i="1" dirty="0" err="1">
                <a:solidFill>
                  <a:srgbClr val="00B050"/>
                </a:solidFill>
                <a:effectLst/>
                <a:latin typeface="Comic Sans MS" panose="030F0702030302020204" pitchFamily="66" charset="0"/>
                <a:ea typeface="Calibri" panose="020F0502020204030204" pitchFamily="34" charset="0"/>
                <a:cs typeface="Arial" panose="020B0604020202020204" pitchFamily="34" charset="0"/>
              </a:rPr>
              <a:t>n</a:t>
            </a:r>
            <a:r>
              <a:rPr lang="fr-FR" sz="2400" i="1" baseline="-25000" dirty="0" err="1">
                <a:solidFill>
                  <a:srgbClr val="00B050"/>
                </a:solidFill>
                <a:effectLst/>
                <a:latin typeface="Comic Sans MS" panose="030F0702030302020204" pitchFamily="66" charset="0"/>
                <a:ea typeface="Calibri" panose="020F0502020204030204" pitchFamily="34" charset="0"/>
                <a:cs typeface="Arial" panose="020B0604020202020204" pitchFamily="34" charset="0"/>
              </a:rPr>
              <a:t>bleu</a:t>
            </a: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 = 1,516 , </a:t>
            </a:r>
            <a:r>
              <a:rPr lang="fr-FR" sz="2400" i="1" dirty="0" err="1">
                <a:solidFill>
                  <a:srgbClr val="00B050"/>
                </a:solidFill>
                <a:effectLst/>
                <a:latin typeface="Comic Sans MS" panose="030F0702030302020204" pitchFamily="66" charset="0"/>
                <a:ea typeface="Calibri" panose="020F0502020204030204" pitchFamily="34" charset="0"/>
                <a:cs typeface="Arial" panose="020B0604020202020204" pitchFamily="34" charset="0"/>
              </a:rPr>
              <a:t>n</a:t>
            </a:r>
            <a:r>
              <a:rPr lang="fr-FR" sz="2400" i="1" baseline="-25000" dirty="0" err="1">
                <a:solidFill>
                  <a:srgbClr val="00B050"/>
                </a:solidFill>
                <a:effectLst/>
                <a:latin typeface="Comic Sans MS" panose="030F0702030302020204" pitchFamily="66" charset="0"/>
                <a:ea typeface="Calibri" panose="020F0502020204030204" pitchFamily="34" charset="0"/>
                <a:cs typeface="Arial" panose="020B0604020202020204" pitchFamily="34" charset="0"/>
              </a:rPr>
              <a:t>jaune</a:t>
            </a: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 = 1,510, </a:t>
            </a:r>
            <a:r>
              <a:rPr lang="fr-FR" sz="2400" i="1" dirty="0" err="1">
                <a:solidFill>
                  <a:srgbClr val="00B050"/>
                </a:solidFill>
                <a:effectLst/>
                <a:latin typeface="Comic Sans MS" panose="030F0702030302020204" pitchFamily="66" charset="0"/>
                <a:ea typeface="Calibri" panose="020F0502020204030204" pitchFamily="34" charset="0"/>
                <a:cs typeface="Arial" panose="020B0604020202020204" pitchFamily="34" charset="0"/>
              </a:rPr>
              <a:t>n</a:t>
            </a:r>
            <a:r>
              <a:rPr lang="fr-FR" sz="2400" i="1" baseline="-25000" dirty="0" err="1">
                <a:solidFill>
                  <a:srgbClr val="00B050"/>
                </a:solidFill>
                <a:effectLst/>
                <a:latin typeface="Comic Sans MS" panose="030F0702030302020204" pitchFamily="66" charset="0"/>
                <a:ea typeface="Calibri" panose="020F0502020204030204" pitchFamily="34" charset="0"/>
                <a:cs typeface="Arial" panose="020B0604020202020204" pitchFamily="34" charset="0"/>
              </a:rPr>
              <a:t>rouge</a:t>
            </a: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 = 1,505</a:t>
            </a:r>
          </a:p>
          <a:p>
            <a:pPr algn="just">
              <a:lnSpc>
                <a:spcPct val="107000"/>
              </a:lnSpc>
              <a:spcAft>
                <a:spcPts val="800"/>
              </a:spcAft>
            </a:pP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Calculer l'angle de réfraction i</a:t>
            </a:r>
            <a:r>
              <a:rPr lang="fr-FR" sz="2400" i="1" baseline="-25000"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2</a:t>
            </a: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 pour chacune de ces radiations, puis représenter ces trois radiations déviées en respectant leurs positions relatives.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Conclure en citant la propriété du verre mise en évidence.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4327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21">
            <a:extLst>
              <a:ext uri="{FF2B5EF4-FFF2-40B4-BE49-F238E27FC236}">
                <a16:creationId xmlns:a16="http://schemas.microsoft.com/office/drawing/2014/main" id="{F8FAEED9-1ECD-45F9-87A0-9394BAEABB79}"/>
              </a:ext>
            </a:extLst>
          </p:cNvPr>
          <p:cNvSpPr>
            <a:spLocks noGrp="1"/>
          </p:cNvSpPr>
          <p:nvPr>
            <p:ph type="ctrTitle"/>
          </p:nvPr>
        </p:nvSpPr>
        <p:spPr>
          <a:xfrm>
            <a:off x="550862" y="1101785"/>
            <a:ext cx="5437187" cy="1470577"/>
          </a:xfrm>
        </p:spPr>
        <p:txBody>
          <a:bodyPr rtlCol="0"/>
          <a:lstStyle/>
          <a:p>
            <a:pPr algn="ctr" rtl="0"/>
            <a:r>
              <a:rPr lang="fr-FR" dirty="0">
                <a:latin typeface="Comic Sans MS" panose="030F0702030302020204" pitchFamily="66" charset="0"/>
              </a:rPr>
              <a:t>PROPAGATION DE LA LUMIERE</a:t>
            </a:r>
          </a:p>
        </p:txBody>
      </p:sp>
      <p:sp>
        <p:nvSpPr>
          <p:cNvPr id="23" name="Sous-titre 22">
            <a:extLst>
              <a:ext uri="{FF2B5EF4-FFF2-40B4-BE49-F238E27FC236}">
                <a16:creationId xmlns:a16="http://schemas.microsoft.com/office/drawing/2014/main" id="{8E5E4638-9BCB-4C2E-914F-CC868E2020D5}"/>
              </a:ext>
            </a:extLst>
          </p:cNvPr>
          <p:cNvSpPr>
            <a:spLocks noGrp="1"/>
          </p:cNvSpPr>
          <p:nvPr>
            <p:ph type="subTitle" idx="1"/>
          </p:nvPr>
        </p:nvSpPr>
        <p:spPr>
          <a:xfrm>
            <a:off x="550863" y="4285638"/>
            <a:ext cx="5437187" cy="1167084"/>
          </a:xfrm>
        </p:spPr>
        <p:txBody>
          <a:bodyPr rtlCol="0"/>
          <a:lstStyle/>
          <a:p>
            <a:pPr algn="ctr" rtl="0"/>
            <a:r>
              <a:rPr lang="fr-FR" dirty="0">
                <a:latin typeface="Comic Sans MS" panose="030F0702030302020204" pitchFamily="66" charset="0"/>
              </a:rPr>
              <a:t>Prof-TC</a:t>
            </a:r>
          </a:p>
          <a:p>
            <a:pPr algn="ctr" rtl="0"/>
            <a:r>
              <a:rPr lang="fr-FR" dirty="0">
                <a:latin typeface="Comic Sans MS" panose="030F0702030302020204" pitchFamily="66" charset="0"/>
              </a:rPr>
              <a:t>www.prof-tc.fr</a:t>
            </a:r>
          </a:p>
        </p:txBody>
      </p:sp>
      <p:pic>
        <p:nvPicPr>
          <p:cNvPr id="27" name="Espace réservé d’image 26" descr="Arrière-plan numérique Point de données">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Espace réservé d’image 32" descr="Arrière-plan numérique Point de données">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a:stretch/>
        </p:blipFill>
        <p:spPr>
          <a:xfrm>
            <a:off x="6556248" y="3429000"/>
            <a:ext cx="5084064" cy="2880360"/>
          </a:xfrm>
        </p:spPr>
      </p:pic>
    </p:spTree>
    <p:extLst>
      <p:ext uri="{BB962C8B-B14F-4D97-AF65-F5344CB8AC3E}">
        <p14:creationId xmlns:p14="http://schemas.microsoft.com/office/powerpoint/2010/main" val="3247798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 name="ZoneTexte 3">
            <a:extLst>
              <a:ext uri="{FF2B5EF4-FFF2-40B4-BE49-F238E27FC236}">
                <a16:creationId xmlns:a16="http://schemas.microsoft.com/office/drawing/2014/main" id="{E91AE885-8D6B-3636-38BF-76489CCAF1F7}"/>
              </a:ext>
            </a:extLst>
          </p:cNvPr>
          <p:cNvSpPr txBox="1"/>
          <p:nvPr/>
        </p:nvSpPr>
        <p:spPr>
          <a:xfrm>
            <a:off x="1437" y="525659"/>
            <a:ext cx="9168442" cy="1826206"/>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Une source lumineuse peut être: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Monochromatique si elle n’est constituée que d’une seule radiation lumineuse (laser par exemple).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Polychromatique si elle est constituée de plusieurs radiations lumineuses (lampes spectrales, soleil etc..).</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C0D1ACAB-6685-C1FB-629C-3ED903C3CDC3}"/>
              </a:ext>
            </a:extLst>
          </p:cNvPr>
          <p:cNvSpPr txBox="1"/>
          <p:nvPr/>
        </p:nvSpPr>
        <p:spPr>
          <a:xfrm>
            <a:off x="-1" y="2668001"/>
            <a:ext cx="9168442" cy="1496885"/>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Les sources primaires de lumières produisent leurs propres lumières.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 soleil (lumière du jour), le feu, les flammes.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Les lampes, un tube au néon (néon), laser, téléviseur, les étoiles, les éclairs, les lucioles et le vers luisants, etc...</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ZoneTexte 10">
            <a:extLst>
              <a:ext uri="{FF2B5EF4-FFF2-40B4-BE49-F238E27FC236}">
                <a16:creationId xmlns:a16="http://schemas.microsoft.com/office/drawing/2014/main" id="{62EEACD6-07F8-C549-35FE-37C5822793F6}"/>
              </a:ext>
            </a:extLst>
          </p:cNvPr>
          <p:cNvSpPr txBox="1"/>
          <p:nvPr/>
        </p:nvSpPr>
        <p:spPr>
          <a:xfrm>
            <a:off x="0" y="4614295"/>
            <a:ext cx="9168441" cy="2155526"/>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Les objets diffusants sont des objets éclairés qui renvoient dans toutes les directions, une partie de la lumière qu'ils reçoivent. On dit qu'ils diffusent la lumière.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La lune diffuse une partie de la lumière qu'elle reçoit du soleil.</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Les planètes du système solaire.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Un écran de cinéma.</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e 11" descr="Pointeur laser (présentation) — Wikipédia">
            <a:extLst>
              <a:ext uri="{FF2B5EF4-FFF2-40B4-BE49-F238E27FC236}">
                <a16:creationId xmlns:a16="http://schemas.microsoft.com/office/drawing/2014/main" id="{BE29A983-A643-5938-934B-2EF3C68CE33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91240" y="430773"/>
            <a:ext cx="2434941" cy="1826206"/>
          </a:xfrm>
          <a:prstGeom prst="rect">
            <a:avLst/>
          </a:prstGeom>
          <a:noFill/>
          <a:ln>
            <a:noFill/>
          </a:ln>
        </p:spPr>
      </p:pic>
      <p:pic>
        <p:nvPicPr>
          <p:cNvPr id="13" name="Image 12" descr="Une image contenant texte, lumière, étoile, allumé&#10;&#10;Description générée automatiquement">
            <a:extLst>
              <a:ext uri="{FF2B5EF4-FFF2-40B4-BE49-F238E27FC236}">
                <a16:creationId xmlns:a16="http://schemas.microsoft.com/office/drawing/2014/main" id="{6B329D33-CC69-A915-93D0-E29D31F2981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91240" y="2526269"/>
            <a:ext cx="2434941" cy="2075505"/>
          </a:xfrm>
          <a:prstGeom prst="rect">
            <a:avLst/>
          </a:prstGeom>
          <a:noFill/>
          <a:ln>
            <a:noFill/>
          </a:ln>
        </p:spPr>
      </p:pic>
      <p:pic>
        <p:nvPicPr>
          <p:cNvPr id="14" name="Image 13" descr="La Planète Saturne">
            <a:extLst>
              <a:ext uri="{FF2B5EF4-FFF2-40B4-BE49-F238E27FC236}">
                <a16:creationId xmlns:a16="http://schemas.microsoft.com/office/drawing/2014/main" id="{BE9E0E97-BA4A-EEE7-A180-5A9F3F691F4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91240" y="4845177"/>
            <a:ext cx="2434941" cy="1890829"/>
          </a:xfrm>
          <a:prstGeom prst="rect">
            <a:avLst/>
          </a:prstGeom>
          <a:noFill/>
          <a:ln>
            <a:noFill/>
          </a:ln>
        </p:spPr>
      </p:pic>
    </p:spTree>
    <p:extLst>
      <p:ext uri="{BB962C8B-B14F-4D97-AF65-F5344CB8AC3E}">
        <p14:creationId xmlns:p14="http://schemas.microsoft.com/office/powerpoint/2010/main" val="1312653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Caractéristiques de la lumière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 name="ZoneTexte 3">
            <a:extLst>
              <a:ext uri="{FF2B5EF4-FFF2-40B4-BE49-F238E27FC236}">
                <a16:creationId xmlns:a16="http://schemas.microsoft.com/office/drawing/2014/main" id="{EE1186CB-70F9-7619-9B3D-D0CDEBB92753}"/>
              </a:ext>
            </a:extLst>
          </p:cNvPr>
          <p:cNvSpPr txBox="1"/>
          <p:nvPr/>
        </p:nvSpPr>
        <p:spPr>
          <a:xfrm>
            <a:off x="-1" y="997145"/>
            <a:ext cx="9118122" cy="5600636"/>
          </a:xfrm>
          <a:prstGeom prst="rect">
            <a:avLst/>
          </a:prstGeom>
          <a:noFill/>
        </p:spPr>
        <p:txBody>
          <a:bodyPr wrap="square">
            <a:spAutoFit/>
          </a:bodyPr>
          <a:lstStyle/>
          <a:p>
            <a:pPr algn="just">
              <a:lnSpc>
                <a:spcPct val="107000"/>
              </a:lnSpc>
              <a:spcAft>
                <a:spcPts val="800"/>
              </a:spcAft>
            </a:pPr>
            <a:r>
              <a:rPr lang="fr-FR" sz="2000" dirty="0">
                <a:latin typeface="Comic Sans MS" panose="030F0702030302020204" pitchFamily="66" charset="0"/>
                <a:cs typeface="Times New Roman" panose="02020603050405020304" pitchFamily="18" charset="0"/>
              </a:rPr>
              <a:t>La lumière a à la fois le comportement d'un corpuscule (photon) et d'une onde (OEM).</a:t>
            </a:r>
          </a:p>
          <a:p>
            <a:pPr algn="just">
              <a:lnSpc>
                <a:spcPct val="107000"/>
              </a:lnSpc>
              <a:spcAft>
                <a:spcPts val="800"/>
              </a:spcAft>
            </a:pPr>
            <a:endParaRPr lang="fr-FR" sz="2000" dirty="0">
              <a:latin typeface="Comic Sans MS" panose="030F0702030302020204" pitchFamily="66" charset="0"/>
              <a:cs typeface="Times New Roman" panose="02020603050405020304" pitchFamily="18" charset="0"/>
            </a:endParaRPr>
          </a:p>
          <a:p>
            <a:pPr algn="just">
              <a:lnSpc>
                <a:spcPct val="107000"/>
              </a:lnSpc>
              <a:spcAft>
                <a:spcPts val="800"/>
              </a:spcAft>
            </a:pPr>
            <a:r>
              <a:rPr lang="fr-FR" sz="2000" dirty="0">
                <a:latin typeface="Comic Sans MS" panose="030F0702030302020204" pitchFamily="66" charset="0"/>
                <a:cs typeface="Times New Roman" panose="02020603050405020304" pitchFamily="18" charset="0"/>
              </a:rPr>
              <a:t>Dans un milieu transparent, homogène et isotrope, la lumière se propage en ligne droite.</a:t>
            </a:r>
          </a:p>
          <a:p>
            <a:pPr algn="just">
              <a:lnSpc>
                <a:spcPct val="107000"/>
              </a:lnSpc>
              <a:spcAft>
                <a:spcPts val="800"/>
              </a:spcAft>
            </a:pPr>
            <a:endParaRPr lang="fr-FR" sz="2000" dirty="0">
              <a:latin typeface="Comic Sans MS" panose="030F0702030302020204" pitchFamily="66" charset="0"/>
              <a:cs typeface="Times New Roman" panose="02020603050405020304" pitchFamily="18" charset="0"/>
            </a:endParaRPr>
          </a:p>
          <a:p>
            <a:pPr algn="just">
              <a:lnSpc>
                <a:spcPct val="107000"/>
              </a:lnSpc>
              <a:spcAft>
                <a:spcPts val="800"/>
              </a:spcAft>
            </a:pPr>
            <a:r>
              <a:rPr lang="fr-FR" sz="2000" dirty="0">
                <a:latin typeface="Comic Sans MS" panose="030F0702030302020204" pitchFamily="66" charset="0"/>
                <a:cs typeface="Times New Roman" panose="02020603050405020304" pitchFamily="18" charset="0"/>
              </a:rPr>
              <a:t>La vitesse de la lumière dans le vide, que l'on notera c pour célérité, est une constante physique universelle:</a:t>
            </a:r>
          </a:p>
          <a:p>
            <a:pPr algn="ctr">
              <a:lnSpc>
                <a:spcPct val="107000"/>
              </a:lnSpc>
              <a:spcAft>
                <a:spcPts val="800"/>
              </a:spcAft>
            </a:pPr>
            <a:r>
              <a:rPr lang="fr-FR" sz="2800" b="1" dirty="0">
                <a:latin typeface="Comic Sans MS" panose="030F0702030302020204" pitchFamily="66" charset="0"/>
                <a:cs typeface="Times New Roman" panose="02020603050405020304" pitchFamily="18" charset="0"/>
              </a:rPr>
              <a:t>C = 3.10</a:t>
            </a:r>
            <a:r>
              <a:rPr lang="fr-FR" sz="2800" b="1" baseline="30000" dirty="0">
                <a:latin typeface="Comic Sans MS" panose="030F0702030302020204" pitchFamily="66" charset="0"/>
                <a:cs typeface="Times New Roman" panose="02020603050405020304" pitchFamily="18" charset="0"/>
              </a:rPr>
              <a:t>8</a:t>
            </a:r>
            <a:r>
              <a:rPr lang="fr-FR" sz="2800" b="1" dirty="0">
                <a:latin typeface="Comic Sans MS" panose="030F0702030302020204" pitchFamily="66" charset="0"/>
                <a:cs typeface="Times New Roman" panose="02020603050405020304" pitchFamily="18" charset="0"/>
              </a:rPr>
              <a:t> m/s = 300 000 km/s</a:t>
            </a:r>
          </a:p>
          <a:p>
            <a:pPr algn="ctr">
              <a:lnSpc>
                <a:spcPct val="107000"/>
              </a:lnSpc>
              <a:spcAft>
                <a:spcPts val="800"/>
              </a:spcAft>
            </a:pPr>
            <a:endParaRPr lang="fr-FR" sz="2000" dirty="0">
              <a:latin typeface="Comic Sans MS" panose="030F0702030302020204" pitchFamily="66" charset="0"/>
              <a:cs typeface="Times New Roman" panose="02020603050405020304" pitchFamily="18" charset="0"/>
            </a:endParaRPr>
          </a:p>
          <a:p>
            <a:pPr algn="just">
              <a:lnSpc>
                <a:spcPct val="107000"/>
              </a:lnSpc>
              <a:spcAft>
                <a:spcPts val="800"/>
              </a:spcAft>
            </a:pPr>
            <a:r>
              <a:rPr lang="fr-FR" sz="2000" b="1" i="1" dirty="0">
                <a:latin typeface="Comic Sans MS" panose="030F0702030302020204" pitchFamily="66" charset="0"/>
                <a:cs typeface="Times New Roman" panose="02020603050405020304" pitchFamily="18" charset="0"/>
              </a:rPr>
              <a:t>Remarque</a:t>
            </a:r>
            <a:r>
              <a:rPr lang="fr-FR" sz="2000" i="1" dirty="0">
                <a:latin typeface="Comic Sans MS" panose="030F0702030302020204" pitchFamily="66" charset="0"/>
                <a:cs typeface="Times New Roman" panose="02020603050405020304" pitchFamily="18" charset="0"/>
              </a:rPr>
              <a:t>: La lumière des étoiles a quitté ces astres depuis fort longtemps, de sorte que l'on peut étudier l'histoire de l'univers par l'observation de ces objets distants: "plus l'on regarde loin, plus l'on regarde dans le passé".</a:t>
            </a:r>
          </a:p>
        </p:txBody>
      </p:sp>
      <p:pic>
        <p:nvPicPr>
          <p:cNvPr id="8" name="Image 7">
            <a:extLst>
              <a:ext uri="{FF2B5EF4-FFF2-40B4-BE49-F238E27FC236}">
                <a16:creationId xmlns:a16="http://schemas.microsoft.com/office/drawing/2014/main" id="{DDEC556E-0121-E805-7441-548CA7C7F2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74" r="2099"/>
          <a:stretch/>
        </p:blipFill>
        <p:spPr bwMode="auto">
          <a:xfrm>
            <a:off x="9445925" y="997145"/>
            <a:ext cx="2518913" cy="2620396"/>
          </a:xfrm>
          <a:prstGeom prst="rect">
            <a:avLst/>
          </a:prstGeom>
          <a:noFill/>
          <a:ln>
            <a:noFill/>
          </a:ln>
        </p:spPr>
      </p:pic>
      <p:pic>
        <p:nvPicPr>
          <p:cNvPr id="9" name="Image 8" descr="Comment mesure t'on la distance Terre-Lune ? #ApolloDay #Lune #science  @CiteEspace - spaceblog.org">
            <a:extLst>
              <a:ext uri="{FF2B5EF4-FFF2-40B4-BE49-F238E27FC236}">
                <a16:creationId xmlns:a16="http://schemas.microsoft.com/office/drawing/2014/main" id="{93E2CED1-213D-F5E6-E5CF-B5C1902F46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685"/>
          <a:stretch/>
        </p:blipFill>
        <p:spPr bwMode="auto">
          <a:xfrm>
            <a:off x="9438362" y="4013272"/>
            <a:ext cx="2534037" cy="23906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61708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La lumière blanche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1296B3BF-0B4B-EDF2-52BE-C2D2ABB6DCE0}"/>
              </a:ext>
            </a:extLst>
          </p:cNvPr>
          <p:cNvSpPr txBox="1"/>
          <p:nvPr/>
        </p:nvSpPr>
        <p:spPr>
          <a:xfrm>
            <a:off x="1439" y="1046302"/>
            <a:ext cx="7494916" cy="1494255"/>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La lumière blanche est composée de lumières colorées appelées radiations: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Les couleurs fondamentales: Rouge, Vert et Bleu.</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Les couleurs secondaires: Jaune, Cyan et Magenta.</a:t>
            </a:r>
          </a:p>
        </p:txBody>
      </p:sp>
      <p:pic>
        <p:nvPicPr>
          <p:cNvPr id="7" name="Image 6" descr="Afficher l'image d'origine">
            <a:extLst>
              <a:ext uri="{FF2B5EF4-FFF2-40B4-BE49-F238E27FC236}">
                <a16:creationId xmlns:a16="http://schemas.microsoft.com/office/drawing/2014/main" id="{6AA200CE-25D1-4A3D-FEB1-841184480F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6527" y="5272053"/>
            <a:ext cx="9038946" cy="1574793"/>
          </a:xfrm>
          <a:prstGeom prst="rect">
            <a:avLst/>
          </a:prstGeom>
          <a:noFill/>
          <a:ln>
            <a:noFill/>
          </a:ln>
        </p:spPr>
      </p:pic>
      <p:pic>
        <p:nvPicPr>
          <p:cNvPr id="10" name="Image 9" descr="La décomposition de la lumière blanche par un prisme - Maxicours">
            <a:extLst>
              <a:ext uri="{FF2B5EF4-FFF2-40B4-BE49-F238E27FC236}">
                <a16:creationId xmlns:a16="http://schemas.microsoft.com/office/drawing/2014/main" id="{3F697A05-4D8A-1882-0F3C-4055A8FF8B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9276" y="753002"/>
            <a:ext cx="4444251" cy="1967047"/>
          </a:xfrm>
          <a:prstGeom prst="rect">
            <a:avLst/>
          </a:prstGeom>
          <a:noFill/>
          <a:ln>
            <a:noFill/>
          </a:ln>
        </p:spPr>
      </p:pic>
      <p:sp>
        <p:nvSpPr>
          <p:cNvPr id="12" name="ZoneTexte 11">
            <a:extLst>
              <a:ext uri="{FF2B5EF4-FFF2-40B4-BE49-F238E27FC236}">
                <a16:creationId xmlns:a16="http://schemas.microsoft.com/office/drawing/2014/main" id="{28F5D7CE-7D85-5A33-BCD8-820B54E9271A}"/>
              </a:ext>
            </a:extLst>
          </p:cNvPr>
          <p:cNvSpPr txBox="1"/>
          <p:nvPr/>
        </p:nvSpPr>
        <p:spPr>
          <a:xfrm>
            <a:off x="0" y="2720049"/>
            <a:ext cx="12190562" cy="2690032"/>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 spectre lumineux est l’ensemble des lumières colorées observées. Il y a deux couleurs non visibles, l’ultraviolet et l’infrarouge. L’analyse de la lumière solaire distingue plusieurs couleurs dont les 7 principales sont: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000" b="1" dirty="0">
                <a:effectLst/>
                <a:latin typeface="Comic Sans MS" panose="030F0702030302020204" pitchFamily="66" charset="0"/>
                <a:ea typeface="Times New Roman" panose="02020603050405020304" pitchFamily="18" charset="0"/>
                <a:cs typeface="Times New Roman" panose="02020603050405020304" pitchFamily="18" charset="0"/>
              </a:rPr>
              <a:t>Violet, indigo, bleu, vert, jaune, orangé, rouge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 spectre de la lumière blanche comporte une infinité de couleur, c’est un spectre continu.</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Dans le vide les radiations lumineuses visibles par l’œil humain sont comprises entre 400nm et 800nm environ.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4374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Longueur d’onde d’une radiation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 name="ZoneTexte 3">
            <a:extLst>
              <a:ext uri="{FF2B5EF4-FFF2-40B4-BE49-F238E27FC236}">
                <a16:creationId xmlns:a16="http://schemas.microsoft.com/office/drawing/2014/main" id="{1F665556-E3B1-7615-E235-BF94A57518FB}"/>
              </a:ext>
            </a:extLst>
          </p:cNvPr>
          <p:cNvSpPr txBox="1"/>
          <p:nvPr/>
        </p:nvSpPr>
        <p:spPr>
          <a:xfrm>
            <a:off x="1438" y="782662"/>
            <a:ext cx="12190562" cy="1957908"/>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A Chaque radiation est associée, dans l’air ou dans le vide, une grandeur appelée longueur d’onde et noté </a:t>
            </a:r>
            <a:r>
              <a:rPr lang="fr-FR" sz="2800" dirty="0">
                <a:effectLst/>
                <a:latin typeface="Comic Sans MS" panose="030F0702030302020204" pitchFamily="66" charset="0"/>
                <a:ea typeface="Times New Roman" panose="02020603050405020304" pitchFamily="18" charset="0"/>
                <a:cs typeface="Times New Roman" panose="02020603050405020304" pitchFamily="18" charset="0"/>
                <a:sym typeface="Symbol" panose="05050102010706020507" pitchFamily="18" charset="2"/>
              </a:rPr>
              <a:t></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Elle s’exprime en mètre.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La longueur d’onde des radiations visibles s’exprime plutôt en nanomètres (1nm=10</a:t>
            </a:r>
            <a:r>
              <a:rPr lang="fr-FR" sz="2000" baseline="30000" dirty="0">
                <a:effectLst/>
                <a:latin typeface="Comic Sans MS" panose="030F0702030302020204" pitchFamily="66" charset="0"/>
                <a:ea typeface="Times New Roman" panose="02020603050405020304" pitchFamily="18" charset="0"/>
                <a:cs typeface="Times New Roman" panose="02020603050405020304" pitchFamily="18" charset="0"/>
              </a:rPr>
              <a:t>-9</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m), puisqu’il s’agit d’un domaine de radiations électromagnétiques dont la longueur d’onde est comprise entre 380nm (violet) et 780nm (rouge).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e 4">
            <a:extLst>
              <a:ext uri="{FF2B5EF4-FFF2-40B4-BE49-F238E27FC236}">
                <a16:creationId xmlns:a16="http://schemas.microsoft.com/office/drawing/2014/main" id="{5EC0A48B-4F44-C3C4-A5A6-4198A0DBAB31}"/>
              </a:ext>
            </a:extLst>
          </p:cNvPr>
          <p:cNvGrpSpPr/>
          <p:nvPr/>
        </p:nvGrpSpPr>
        <p:grpSpPr>
          <a:xfrm>
            <a:off x="516470" y="2997577"/>
            <a:ext cx="11525820" cy="1766685"/>
            <a:chOff x="180255" y="0"/>
            <a:chExt cx="6359495" cy="1190080"/>
          </a:xfrm>
        </p:grpSpPr>
        <p:pic>
          <p:nvPicPr>
            <p:cNvPr id="6" name="Image 5">
              <a:extLst>
                <a:ext uri="{FF2B5EF4-FFF2-40B4-BE49-F238E27FC236}">
                  <a16:creationId xmlns:a16="http://schemas.microsoft.com/office/drawing/2014/main" id="{B4FDA860-7E1E-741B-576B-B8B55EC5E2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9376" y="0"/>
              <a:ext cx="5255895" cy="1130300"/>
            </a:xfrm>
            <a:prstGeom prst="rect">
              <a:avLst/>
            </a:prstGeom>
            <a:noFill/>
            <a:ln>
              <a:noFill/>
            </a:ln>
          </p:spPr>
        </p:pic>
        <p:grpSp>
          <p:nvGrpSpPr>
            <p:cNvPr id="8" name="Groupe 7">
              <a:extLst>
                <a:ext uri="{FF2B5EF4-FFF2-40B4-BE49-F238E27FC236}">
                  <a16:creationId xmlns:a16="http://schemas.microsoft.com/office/drawing/2014/main" id="{95633BEC-0D45-FF73-457F-B86928D66361}"/>
                </a:ext>
              </a:extLst>
            </p:cNvPr>
            <p:cNvGrpSpPr/>
            <p:nvPr/>
          </p:nvGrpSpPr>
          <p:grpSpPr>
            <a:xfrm>
              <a:off x="180255" y="64893"/>
              <a:ext cx="6359495" cy="1125187"/>
              <a:chOff x="180262" y="4222"/>
              <a:chExt cx="6359658" cy="1125187"/>
            </a:xfrm>
          </p:grpSpPr>
          <p:cxnSp>
            <p:nvCxnSpPr>
              <p:cNvPr id="9" name="Connecteur droit 8">
                <a:extLst>
                  <a:ext uri="{FF2B5EF4-FFF2-40B4-BE49-F238E27FC236}">
                    <a16:creationId xmlns:a16="http://schemas.microsoft.com/office/drawing/2014/main" id="{F422436C-A714-9836-5F4C-FE1E200AC019}"/>
                  </a:ext>
                </a:extLst>
              </p:cNvPr>
              <p:cNvCxnSpPr/>
              <p:nvPr/>
            </p:nvCxnSpPr>
            <p:spPr>
              <a:xfrm>
                <a:off x="476702" y="836394"/>
                <a:ext cx="5731459" cy="0"/>
              </a:xfrm>
              <a:prstGeom prst="line">
                <a:avLst/>
              </a:prstGeom>
              <a:noFill/>
              <a:ln w="19050" cap="flat" cmpd="sng" algn="ctr">
                <a:solidFill>
                  <a:sysClr val="windowText" lastClr="000000">
                    <a:shade val="95000"/>
                    <a:satMod val="105000"/>
                  </a:sysClr>
                </a:solidFill>
                <a:prstDash val="solid"/>
                <a:headEnd type="none" w="med" len="med"/>
                <a:tailEnd type="arrow" w="med" len="med"/>
              </a:ln>
              <a:effectLst/>
            </p:spPr>
          </p:cxnSp>
          <p:sp>
            <p:nvSpPr>
              <p:cNvPr id="11" name="Zone de texte 29">
                <a:extLst>
                  <a:ext uri="{FF2B5EF4-FFF2-40B4-BE49-F238E27FC236}">
                    <a16:creationId xmlns:a16="http://schemas.microsoft.com/office/drawing/2014/main" id="{4F76C5E3-88A7-6D6D-2EE9-C2F0D48300A3}"/>
                  </a:ext>
                </a:extLst>
              </p:cNvPr>
              <p:cNvSpPr txBox="1"/>
              <p:nvPr/>
            </p:nvSpPr>
            <p:spPr>
              <a:xfrm>
                <a:off x="5968959" y="838067"/>
                <a:ext cx="570961" cy="291342"/>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3200" b="1" dirty="0">
                    <a:effectLst/>
                    <a:latin typeface="Comic Sans MS" panose="030F0702030302020204" pitchFamily="66" charset="0"/>
                    <a:ea typeface="Calibri" panose="020F0502020204030204" pitchFamily="34" charset="0"/>
                    <a:cs typeface="Times New Roman" panose="02020603050405020304" pitchFamily="18" charset="0"/>
                    <a:sym typeface="Symbol" panose="05050102010706020507" pitchFamily="18" charset="2"/>
                  </a:rPr>
                  <a:t> </a:t>
                </a:r>
                <a:r>
                  <a:rPr lang="fr-FR" sz="2000" b="1" dirty="0">
                    <a:effectLst/>
                    <a:latin typeface="Comic Sans MS" panose="030F0702030302020204" pitchFamily="66" charset="0"/>
                    <a:ea typeface="Calibri" panose="020F0502020204030204" pitchFamily="34" charset="0"/>
                    <a:cs typeface="Times New Roman" panose="02020603050405020304" pitchFamily="18" charset="0"/>
                    <a:sym typeface="Symbol" panose="05050102010706020507" pitchFamily="18" charset="2"/>
                  </a:rPr>
                  <a:t>(nm)</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Zone de texte 32">
                <a:extLst>
                  <a:ext uri="{FF2B5EF4-FFF2-40B4-BE49-F238E27FC236}">
                    <a16:creationId xmlns:a16="http://schemas.microsoft.com/office/drawing/2014/main" id="{445D93FD-8C31-2B55-3450-3EA72CEA8125}"/>
                  </a:ext>
                </a:extLst>
              </p:cNvPr>
              <p:cNvSpPr txBox="1"/>
              <p:nvPr/>
            </p:nvSpPr>
            <p:spPr>
              <a:xfrm>
                <a:off x="180262" y="4222"/>
                <a:ext cx="492976" cy="65460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tabLst>
                    <a:tab pos="5671185" algn="r"/>
                  </a:tabLst>
                </a:pPr>
                <a:r>
                  <a:rPr lang="fr-FR" sz="2000" b="1" dirty="0">
                    <a:effectLst/>
                    <a:latin typeface="Comic Sans MS" panose="030F0702030302020204" pitchFamily="66" charset="0"/>
                    <a:ea typeface="Calibri" panose="020F0502020204030204" pitchFamily="34" charset="0"/>
                    <a:cs typeface="Times New Roman" panose="02020603050405020304" pitchFamily="18"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000" b="1" dirty="0">
                    <a:effectLst/>
                    <a:latin typeface="Comic Sans MS" panose="030F0702030302020204" pitchFamily="66" charset="0"/>
                    <a:ea typeface="Calibri" panose="020F0502020204030204" pitchFamily="34" charset="0"/>
                    <a:cs typeface="Times New Roman" panose="02020603050405020304" pitchFamily="18" charset="0"/>
                  </a:rPr>
                  <a:t>UV</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Zone de texte 35">
                <a:extLst>
                  <a:ext uri="{FF2B5EF4-FFF2-40B4-BE49-F238E27FC236}">
                    <a16:creationId xmlns:a16="http://schemas.microsoft.com/office/drawing/2014/main" id="{7572D057-52D2-8B9F-9369-46173AFEE92E}"/>
                  </a:ext>
                </a:extLst>
              </p:cNvPr>
              <p:cNvSpPr txBox="1"/>
              <p:nvPr/>
            </p:nvSpPr>
            <p:spPr>
              <a:xfrm>
                <a:off x="5765308" y="8667"/>
                <a:ext cx="492976" cy="65460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tabLst>
                    <a:tab pos="5671185" algn="r"/>
                  </a:tabLst>
                </a:pPr>
                <a:r>
                  <a:rPr lang="fr-FR" sz="2000" b="1" dirty="0">
                    <a:effectLst/>
                    <a:latin typeface="Comic Sans MS" panose="030F0702030302020204" pitchFamily="66" charset="0"/>
                    <a:ea typeface="Calibri" panose="020F0502020204030204" pitchFamily="34" charset="0"/>
                    <a:cs typeface="Times New Roman" panose="02020603050405020304" pitchFamily="18"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5671185" algn="r"/>
                  </a:tabLst>
                </a:pPr>
                <a:r>
                  <a:rPr lang="fr-FR" sz="2000" b="1" dirty="0">
                    <a:effectLst/>
                    <a:latin typeface="Comic Sans MS" panose="030F0702030302020204" pitchFamily="66" charset="0"/>
                    <a:ea typeface="Calibri" panose="020F0502020204030204" pitchFamily="34" charset="0"/>
                    <a:cs typeface="Times New Roman" panose="02020603050405020304" pitchFamily="18" charset="0"/>
                  </a:rPr>
                  <a:t>IR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16" name="ZoneTexte 15">
            <a:extLst>
              <a:ext uri="{FF2B5EF4-FFF2-40B4-BE49-F238E27FC236}">
                <a16:creationId xmlns:a16="http://schemas.microsoft.com/office/drawing/2014/main" id="{753E4796-6666-E77A-AFFF-473B5999EF14}"/>
              </a:ext>
            </a:extLst>
          </p:cNvPr>
          <p:cNvSpPr txBox="1"/>
          <p:nvPr/>
        </p:nvSpPr>
        <p:spPr>
          <a:xfrm>
            <a:off x="0" y="4913553"/>
            <a:ext cx="12190562" cy="735651"/>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 domaine des radiations lumineuses est encadré par le domaine des radiations IR (infra rouge), et celui des radiations UV (ultraviolettes).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0399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La lumière monochromatique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3FBF9746-2005-F027-CC8C-17DA6BC4B068}"/>
              </a:ext>
            </a:extLst>
          </p:cNvPr>
          <p:cNvSpPr txBox="1"/>
          <p:nvPr/>
        </p:nvSpPr>
        <p:spPr>
          <a:xfrm>
            <a:off x="1438" y="848735"/>
            <a:ext cx="12190562" cy="3291478"/>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Une source de lumière est monochromatique si le spectre de la lumière qu’elle émet ne présente qu’une seule raie. Elle est donc caractérisée par une seule fréquence, donc une seule longueur d’onde dans le vide.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 laser est une source de lumière monochromatique c’est-à-dire composée d’une seule radiation.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Une lumière monochromatique ne peut pas être décomposée elle n’est constituée que d’une seule radiation (couleur), à laquelle on associe une longueur d’onde </a:t>
            </a:r>
            <a:r>
              <a:rPr lang="fr-FR" sz="2800" dirty="0">
                <a:effectLst/>
                <a:latin typeface="Symbol" panose="05050102010706020507" pitchFamily="18" charset="2"/>
                <a:ea typeface="Times New Roman" panose="02020603050405020304" pitchFamily="18" charset="0"/>
                <a:cs typeface="Times New Roman" panose="02020603050405020304" pitchFamily="18" charset="0"/>
              </a:rPr>
              <a:t>l</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(m).</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id="{913943C2-5627-F1F7-3B58-7621436B41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70523" y="4387534"/>
            <a:ext cx="7450954" cy="1621731"/>
          </a:xfrm>
          <a:prstGeom prst="rect">
            <a:avLst/>
          </a:prstGeom>
          <a:noFill/>
          <a:ln>
            <a:noFill/>
          </a:ln>
        </p:spPr>
      </p:pic>
    </p:spTree>
    <p:extLst>
      <p:ext uri="{BB962C8B-B14F-4D97-AF65-F5344CB8AC3E}">
        <p14:creationId xmlns:p14="http://schemas.microsoft.com/office/powerpoint/2010/main" val="2224915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La lumièr</a:t>
            </a:r>
            <a:r>
              <a:rPr lang="fr-FR" sz="3200" b="1" dirty="0">
                <a:solidFill>
                  <a:srgbClr val="FF0000"/>
                </a:solidFill>
                <a:latin typeface="Comic Sans MS" panose="030F0702030302020204" pitchFamily="66" charset="0"/>
                <a:ea typeface="Calibri" panose="020F0502020204030204" pitchFamily="34" charset="0"/>
                <a:cs typeface="Arial" panose="020B0604020202020204" pitchFamily="34" charset="0"/>
              </a:rPr>
              <a:t>e polychromatique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 name="Image 1">
            <a:extLst>
              <a:ext uri="{FF2B5EF4-FFF2-40B4-BE49-F238E27FC236}">
                <a16:creationId xmlns:a16="http://schemas.microsoft.com/office/drawing/2014/main" id="{FBEAA531-081B-4982-C40B-8FDCB31919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7636" y="4666891"/>
            <a:ext cx="7836727" cy="1673201"/>
          </a:xfrm>
          <a:prstGeom prst="rect">
            <a:avLst/>
          </a:prstGeom>
          <a:noFill/>
          <a:ln>
            <a:noFill/>
          </a:ln>
        </p:spPr>
      </p:pic>
      <p:sp>
        <p:nvSpPr>
          <p:cNvPr id="7" name="ZoneTexte 6">
            <a:extLst>
              <a:ext uri="{FF2B5EF4-FFF2-40B4-BE49-F238E27FC236}">
                <a16:creationId xmlns:a16="http://schemas.microsoft.com/office/drawing/2014/main" id="{294FEB16-6D57-F477-0F89-21A56A351171}"/>
              </a:ext>
            </a:extLst>
          </p:cNvPr>
          <p:cNvSpPr txBox="1"/>
          <p:nvPr/>
        </p:nvSpPr>
        <p:spPr>
          <a:xfrm>
            <a:off x="1436" y="743687"/>
            <a:ext cx="12190563" cy="3560334"/>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Une source de lumière est polychromatique si le spectre de la lumière qu’elle émet présente plusieurs raies. Elle est donc caractérisée par plusieurs fréquences, donc plusieurs longueurs d’onde dans le vide.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Une lampe à vapeur de sodium ou de mercure sont des sources de lumière polychromatiques c'est à dire composée de plusieurs radiations.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Une lumière polychromatique peut être décomposée en plusieurs radiations (couleurs), auxquelles on associe différentes longueurs d’onde </a:t>
            </a:r>
            <a:r>
              <a:rPr lang="fr-FR" sz="2800" dirty="0">
                <a:effectLst/>
                <a:latin typeface="Symbol" panose="05050102010706020507" pitchFamily="18" charset="2"/>
                <a:ea typeface="Times New Roman" panose="02020603050405020304" pitchFamily="18" charset="0"/>
                <a:cs typeface="Times New Roman" panose="02020603050405020304" pitchFamily="18" charset="0"/>
              </a:rPr>
              <a:t>l</a:t>
            </a:r>
            <a:r>
              <a:rPr lang="fr-FR" sz="2000" baseline="-25000" dirty="0">
                <a:effectLst/>
                <a:latin typeface="Comic Sans MS" panose="030F0702030302020204" pitchFamily="66" charset="0"/>
                <a:ea typeface="Times New Roman" panose="02020603050405020304" pitchFamily="18" charset="0"/>
                <a:cs typeface="Times New Roman" panose="02020603050405020304" pitchFamily="18" charset="0"/>
              </a:rPr>
              <a:t>n</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(m).</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0292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Réflexion de la lumi</a:t>
            </a:r>
            <a:r>
              <a:rPr lang="fr-FR" sz="3200" b="1" dirty="0">
                <a:solidFill>
                  <a:srgbClr val="FF0000"/>
                </a:solidFill>
                <a:latin typeface="Comic Sans MS" panose="030F0702030302020204" pitchFamily="66" charset="0"/>
                <a:ea typeface="Calibri" panose="020F0502020204030204" pitchFamily="34" charset="0"/>
                <a:cs typeface="Arial" panose="020B0604020202020204" pitchFamily="34" charset="0"/>
              </a:rPr>
              <a:t>ère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 name="ZoneTexte 3">
            <a:extLst>
              <a:ext uri="{FF2B5EF4-FFF2-40B4-BE49-F238E27FC236}">
                <a16:creationId xmlns:a16="http://schemas.microsoft.com/office/drawing/2014/main" id="{7314E1B9-2DA8-9E89-2CF1-514335414D64}"/>
              </a:ext>
            </a:extLst>
          </p:cNvPr>
          <p:cNvSpPr txBox="1"/>
          <p:nvPr/>
        </p:nvSpPr>
        <p:spPr>
          <a:xfrm>
            <a:off x="0" y="507327"/>
            <a:ext cx="12192000" cy="2258119"/>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Les rayons lumineux se propagent en ligne droite dans les milieux transparents. Mais ils peuvent changer de direction dans deux cas.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Quand des rayons lumineux atteignent un milieu réfléchissant les rayons changent de direction: c’est la réflexion.</a:t>
            </a: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Quand un rayon lumineux incident arrive au niveau du point d'incidence I avec un angle d'incidence i</a:t>
            </a:r>
            <a:r>
              <a:rPr lang="fr-FR" sz="2000" baseline="-25000" dirty="0">
                <a:effectLst/>
                <a:latin typeface="Comic Sans MS" panose="030F0702030302020204" pitchFamily="66" charset="0"/>
                <a:ea typeface="Calibri" panose="020F0502020204030204" pitchFamily="34" charset="0"/>
                <a:cs typeface="Arial" panose="020B0604020202020204" pitchFamily="34" charset="0"/>
              </a:rPr>
              <a:t>1</a:t>
            </a:r>
            <a:r>
              <a:rPr lang="fr-FR" sz="2000" dirty="0">
                <a:effectLst/>
                <a:latin typeface="Comic Sans MS" panose="030F0702030302020204" pitchFamily="66" charset="0"/>
                <a:ea typeface="Calibri" panose="020F0502020204030204" pitchFamily="34" charset="0"/>
                <a:cs typeface="Arial" panose="020B0604020202020204" pitchFamily="34" charset="0"/>
              </a:rPr>
              <a:t> le rayon réfléchit repart avec un angle de réflexion 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e 4">
            <a:extLst>
              <a:ext uri="{FF2B5EF4-FFF2-40B4-BE49-F238E27FC236}">
                <a16:creationId xmlns:a16="http://schemas.microsoft.com/office/drawing/2014/main" id="{1769662B-A59F-CD1E-59BE-9C6F3C3059C8}"/>
              </a:ext>
            </a:extLst>
          </p:cNvPr>
          <p:cNvGrpSpPr/>
          <p:nvPr/>
        </p:nvGrpSpPr>
        <p:grpSpPr>
          <a:xfrm>
            <a:off x="913288" y="2915200"/>
            <a:ext cx="4375269" cy="3820927"/>
            <a:chOff x="542925" y="33337"/>
            <a:chExt cx="3893827" cy="3257550"/>
          </a:xfrm>
        </p:grpSpPr>
        <p:grpSp>
          <p:nvGrpSpPr>
            <p:cNvPr id="6" name="Groupe 5">
              <a:extLst>
                <a:ext uri="{FF2B5EF4-FFF2-40B4-BE49-F238E27FC236}">
                  <a16:creationId xmlns:a16="http://schemas.microsoft.com/office/drawing/2014/main" id="{742BF7B6-46C4-7902-7BED-5E7F15DEDC96}"/>
                </a:ext>
              </a:extLst>
            </p:cNvPr>
            <p:cNvGrpSpPr/>
            <p:nvPr/>
          </p:nvGrpSpPr>
          <p:grpSpPr>
            <a:xfrm>
              <a:off x="542925" y="33337"/>
              <a:ext cx="3893827" cy="3257550"/>
              <a:chOff x="542925" y="33337"/>
              <a:chExt cx="3893827" cy="3257550"/>
            </a:xfrm>
          </p:grpSpPr>
          <p:grpSp>
            <p:nvGrpSpPr>
              <p:cNvPr id="11" name="Groupe 10">
                <a:extLst>
                  <a:ext uri="{FF2B5EF4-FFF2-40B4-BE49-F238E27FC236}">
                    <a16:creationId xmlns:a16="http://schemas.microsoft.com/office/drawing/2014/main" id="{3D53AA20-AD08-CB35-BE9E-7EB108F9BC6D}"/>
                  </a:ext>
                </a:extLst>
              </p:cNvPr>
              <p:cNvGrpSpPr/>
              <p:nvPr/>
            </p:nvGrpSpPr>
            <p:grpSpPr>
              <a:xfrm>
                <a:off x="542925" y="33337"/>
                <a:ext cx="2750820" cy="3257550"/>
                <a:chOff x="542925" y="0"/>
                <a:chExt cx="2750820" cy="3257550"/>
              </a:xfrm>
            </p:grpSpPr>
            <p:grpSp>
              <p:nvGrpSpPr>
                <p:cNvPr id="25" name="Groupe 24">
                  <a:extLst>
                    <a:ext uri="{FF2B5EF4-FFF2-40B4-BE49-F238E27FC236}">
                      <a16:creationId xmlns:a16="http://schemas.microsoft.com/office/drawing/2014/main" id="{B7A9E083-FD1E-91BA-B08C-533854A0FA0F}"/>
                    </a:ext>
                  </a:extLst>
                </p:cNvPr>
                <p:cNvGrpSpPr/>
                <p:nvPr/>
              </p:nvGrpSpPr>
              <p:grpSpPr>
                <a:xfrm>
                  <a:off x="542925" y="0"/>
                  <a:ext cx="2750820" cy="3257550"/>
                  <a:chOff x="542925" y="0"/>
                  <a:chExt cx="2750820" cy="3257550"/>
                </a:xfrm>
              </p:grpSpPr>
              <p:sp>
                <p:nvSpPr>
                  <p:cNvPr id="38" name="Rectangle 37">
                    <a:extLst>
                      <a:ext uri="{FF2B5EF4-FFF2-40B4-BE49-F238E27FC236}">
                        <a16:creationId xmlns:a16="http://schemas.microsoft.com/office/drawing/2014/main" id="{E5D655E5-5A94-30D1-B1F9-90DCDEF117E5}"/>
                      </a:ext>
                    </a:extLst>
                  </p:cNvPr>
                  <p:cNvSpPr/>
                  <p:nvPr/>
                </p:nvSpPr>
                <p:spPr>
                  <a:xfrm>
                    <a:off x="542925" y="0"/>
                    <a:ext cx="2750820" cy="3257550"/>
                  </a:xfrm>
                  <a:prstGeom prst="rect">
                    <a:avLst/>
                  </a:prstGeom>
                  <a:solidFill>
                    <a:srgbClr val="FFCC66">
                      <a:alpha val="10196"/>
                    </a:srgbClr>
                  </a:solidFill>
                  <a:ln w="1905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nvGrpSpPr>
                  <p:cNvPr id="29" name="Groupe 28">
                    <a:extLst>
                      <a:ext uri="{FF2B5EF4-FFF2-40B4-BE49-F238E27FC236}">
                        <a16:creationId xmlns:a16="http://schemas.microsoft.com/office/drawing/2014/main" id="{87232808-A204-270D-CB50-ADDFA6639C46}"/>
                      </a:ext>
                    </a:extLst>
                  </p:cNvPr>
                  <p:cNvGrpSpPr/>
                  <p:nvPr/>
                </p:nvGrpSpPr>
                <p:grpSpPr>
                  <a:xfrm>
                    <a:off x="762000" y="0"/>
                    <a:ext cx="2386965" cy="1666875"/>
                    <a:chOff x="0" y="0"/>
                    <a:chExt cx="2386965" cy="1666875"/>
                  </a:xfrm>
                </p:grpSpPr>
                <p:grpSp>
                  <p:nvGrpSpPr>
                    <p:cNvPr id="30" name="Groupe 29">
                      <a:extLst>
                        <a:ext uri="{FF2B5EF4-FFF2-40B4-BE49-F238E27FC236}">
                          <a16:creationId xmlns:a16="http://schemas.microsoft.com/office/drawing/2014/main" id="{D7190D4D-E1BC-E229-F2D4-9812C6E0541C}"/>
                        </a:ext>
                      </a:extLst>
                    </p:cNvPr>
                    <p:cNvGrpSpPr/>
                    <p:nvPr/>
                  </p:nvGrpSpPr>
                  <p:grpSpPr>
                    <a:xfrm>
                      <a:off x="0" y="0"/>
                      <a:ext cx="1191578" cy="1666875"/>
                      <a:chOff x="0" y="0"/>
                      <a:chExt cx="1191578" cy="1666875"/>
                    </a:xfrm>
                  </p:grpSpPr>
                  <p:cxnSp>
                    <p:nvCxnSpPr>
                      <p:cNvPr id="35" name="Connecteur droit 34">
                        <a:extLst>
                          <a:ext uri="{FF2B5EF4-FFF2-40B4-BE49-F238E27FC236}">
                            <a16:creationId xmlns:a16="http://schemas.microsoft.com/office/drawing/2014/main" id="{84F8947C-5717-AE77-0BAA-F6BDE62FCD22}"/>
                          </a:ext>
                        </a:extLst>
                      </p:cNvPr>
                      <p:cNvCxnSpPr/>
                      <p:nvPr/>
                    </p:nvCxnSpPr>
                    <p:spPr>
                      <a:xfrm flipH="1" flipV="1">
                        <a:off x="0" y="0"/>
                        <a:ext cx="1191578" cy="16668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Connecteur droit avec flèche 35">
                        <a:extLst>
                          <a:ext uri="{FF2B5EF4-FFF2-40B4-BE49-F238E27FC236}">
                            <a16:creationId xmlns:a16="http://schemas.microsoft.com/office/drawing/2014/main" id="{F5844395-5C2F-3C40-2420-009E194C59A5}"/>
                          </a:ext>
                        </a:extLst>
                      </p:cNvPr>
                      <p:cNvCxnSpPr/>
                      <p:nvPr/>
                    </p:nvCxnSpPr>
                    <p:spPr>
                      <a:xfrm>
                        <a:off x="0" y="0"/>
                        <a:ext cx="615315" cy="868680"/>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1" name="Groupe 30">
                      <a:extLst>
                        <a:ext uri="{FF2B5EF4-FFF2-40B4-BE49-F238E27FC236}">
                          <a16:creationId xmlns:a16="http://schemas.microsoft.com/office/drawing/2014/main" id="{365A8BBD-10D1-9C07-12B1-8863BFD7ED88}"/>
                        </a:ext>
                      </a:extLst>
                    </p:cNvPr>
                    <p:cNvGrpSpPr/>
                    <p:nvPr/>
                  </p:nvGrpSpPr>
                  <p:grpSpPr>
                    <a:xfrm flipV="1">
                      <a:off x="1195387" y="0"/>
                      <a:ext cx="1191578" cy="1666875"/>
                      <a:chOff x="0" y="0"/>
                      <a:chExt cx="1191578" cy="1666875"/>
                    </a:xfrm>
                  </p:grpSpPr>
                  <p:cxnSp>
                    <p:nvCxnSpPr>
                      <p:cNvPr id="33" name="Connecteur droit 32">
                        <a:extLst>
                          <a:ext uri="{FF2B5EF4-FFF2-40B4-BE49-F238E27FC236}">
                            <a16:creationId xmlns:a16="http://schemas.microsoft.com/office/drawing/2014/main" id="{BDB2172A-1210-B7CE-A362-E4B88D4DA10B}"/>
                          </a:ext>
                        </a:extLst>
                      </p:cNvPr>
                      <p:cNvCxnSpPr/>
                      <p:nvPr/>
                    </p:nvCxnSpPr>
                    <p:spPr>
                      <a:xfrm flipH="1" flipV="1">
                        <a:off x="0" y="0"/>
                        <a:ext cx="1191578" cy="16668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72D98999-5F1A-4D3C-FFF5-077C216CCAFB}"/>
                          </a:ext>
                        </a:extLst>
                      </p:cNvPr>
                      <p:cNvCxnSpPr/>
                      <p:nvPr/>
                    </p:nvCxnSpPr>
                    <p:spPr>
                      <a:xfrm>
                        <a:off x="0" y="0"/>
                        <a:ext cx="615315" cy="868680"/>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cxnSp>
              <p:nvCxnSpPr>
                <p:cNvPr id="26" name="Connecteur droit 25">
                  <a:extLst>
                    <a:ext uri="{FF2B5EF4-FFF2-40B4-BE49-F238E27FC236}">
                      <a16:creationId xmlns:a16="http://schemas.microsoft.com/office/drawing/2014/main" id="{9BD412A1-0F2A-8C6F-A285-011AF6A7ACF0}"/>
                    </a:ext>
                  </a:extLst>
                </p:cNvPr>
                <p:cNvCxnSpPr/>
                <p:nvPr/>
              </p:nvCxnSpPr>
              <p:spPr>
                <a:xfrm>
                  <a:off x="542925" y="1681162"/>
                  <a:ext cx="275062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FB836FAE-B581-725C-3205-8C8FD047D529}"/>
                    </a:ext>
                  </a:extLst>
                </p:cNvPr>
                <p:cNvCxnSpPr/>
                <p:nvPr/>
              </p:nvCxnSpPr>
              <p:spPr>
                <a:xfrm flipV="1">
                  <a:off x="1952625" y="0"/>
                  <a:ext cx="0" cy="325628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12" name="Groupe 11">
                <a:extLst>
                  <a:ext uri="{FF2B5EF4-FFF2-40B4-BE49-F238E27FC236}">
                    <a16:creationId xmlns:a16="http://schemas.microsoft.com/office/drawing/2014/main" id="{180D26A7-C40D-7D58-CDA7-C39BF4B27613}"/>
                  </a:ext>
                </a:extLst>
              </p:cNvPr>
              <p:cNvGrpSpPr/>
              <p:nvPr/>
            </p:nvGrpSpPr>
            <p:grpSpPr>
              <a:xfrm>
                <a:off x="941132" y="44192"/>
                <a:ext cx="3495620" cy="3182676"/>
                <a:chOff x="331532" y="44192"/>
                <a:chExt cx="3495620" cy="3182676"/>
              </a:xfrm>
            </p:grpSpPr>
            <p:sp>
              <p:nvSpPr>
                <p:cNvPr id="13" name="Zone de texte 154">
                  <a:extLst>
                    <a:ext uri="{FF2B5EF4-FFF2-40B4-BE49-F238E27FC236}">
                      <a16:creationId xmlns:a16="http://schemas.microsoft.com/office/drawing/2014/main" id="{8E53920D-C40D-0023-1939-AECF038EBADF}"/>
                    </a:ext>
                  </a:extLst>
                </p:cNvPr>
                <p:cNvSpPr txBox="1"/>
                <p:nvPr/>
              </p:nvSpPr>
              <p:spPr>
                <a:xfrm>
                  <a:off x="1328210" y="1754030"/>
                  <a:ext cx="1532635" cy="21717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1400">
                      <a:effectLst/>
                      <a:latin typeface="Comic Sans MS" panose="030F0702030302020204" pitchFamily="66" charset="0"/>
                      <a:ea typeface="Calibri" panose="020F0502020204030204" pitchFamily="34" charset="0"/>
                      <a:cs typeface="Times New Roman" panose="02020603050405020304" pitchFamily="18" charset="0"/>
                    </a:rPr>
                    <a:t>I: Point d'incidence</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e 13">
                  <a:extLst>
                    <a:ext uri="{FF2B5EF4-FFF2-40B4-BE49-F238E27FC236}">
                      <a16:creationId xmlns:a16="http://schemas.microsoft.com/office/drawing/2014/main" id="{39B1F3F7-25C1-3D83-3C60-238C2DF44232}"/>
                    </a:ext>
                  </a:extLst>
                </p:cNvPr>
                <p:cNvGrpSpPr/>
                <p:nvPr/>
              </p:nvGrpSpPr>
              <p:grpSpPr>
                <a:xfrm>
                  <a:off x="331532" y="44192"/>
                  <a:ext cx="3495620" cy="3182676"/>
                  <a:chOff x="331532" y="44192"/>
                  <a:chExt cx="3495620" cy="3182676"/>
                </a:xfrm>
              </p:grpSpPr>
              <p:sp>
                <p:nvSpPr>
                  <p:cNvPr id="15" name="Zone de texte 156">
                    <a:extLst>
                      <a:ext uri="{FF2B5EF4-FFF2-40B4-BE49-F238E27FC236}">
                        <a16:creationId xmlns:a16="http://schemas.microsoft.com/office/drawing/2014/main" id="{16212319-F93F-BD41-DC66-7555B067D892}"/>
                      </a:ext>
                    </a:extLst>
                  </p:cNvPr>
                  <p:cNvSpPr txBox="1"/>
                  <p:nvPr/>
                </p:nvSpPr>
                <p:spPr>
                  <a:xfrm>
                    <a:off x="1375600" y="3009698"/>
                    <a:ext cx="1238318" cy="21717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1400" dirty="0">
                        <a:effectLst/>
                        <a:latin typeface="Comic Sans MS" panose="030F0702030302020204" pitchFamily="66" charset="0"/>
                        <a:ea typeface="Calibri" panose="020F0502020204030204" pitchFamily="34" charset="0"/>
                        <a:cs typeface="Times New Roman" panose="02020603050405020304" pitchFamily="18" charset="0"/>
                      </a:rPr>
                      <a:t>Plan d'incidence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Zone de texte 157">
                    <a:extLst>
                      <a:ext uri="{FF2B5EF4-FFF2-40B4-BE49-F238E27FC236}">
                        <a16:creationId xmlns:a16="http://schemas.microsoft.com/office/drawing/2014/main" id="{1D932E61-F504-6314-990C-44AC5A454AC6}"/>
                      </a:ext>
                    </a:extLst>
                  </p:cNvPr>
                  <p:cNvSpPr txBox="1"/>
                  <p:nvPr/>
                </p:nvSpPr>
                <p:spPr>
                  <a:xfrm>
                    <a:off x="2005168" y="1517490"/>
                    <a:ext cx="1821984" cy="228686"/>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1400" dirty="0">
                        <a:effectLst/>
                        <a:latin typeface="Comic Sans MS" panose="030F0702030302020204" pitchFamily="66" charset="0"/>
                        <a:ea typeface="Calibri" panose="020F0502020204030204" pitchFamily="34" charset="0"/>
                        <a:cs typeface="Times New Roman" panose="02020603050405020304" pitchFamily="18" charset="0"/>
                      </a:rPr>
                      <a:t>Surface réfléchissante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7" name="Groupe 16">
                    <a:extLst>
                      <a:ext uri="{FF2B5EF4-FFF2-40B4-BE49-F238E27FC236}">
                        <a16:creationId xmlns:a16="http://schemas.microsoft.com/office/drawing/2014/main" id="{F37C6973-9D87-5E49-8446-1C478643F454}"/>
                      </a:ext>
                    </a:extLst>
                  </p:cNvPr>
                  <p:cNvGrpSpPr/>
                  <p:nvPr/>
                </p:nvGrpSpPr>
                <p:grpSpPr>
                  <a:xfrm>
                    <a:off x="331532" y="44192"/>
                    <a:ext cx="2050195" cy="1340855"/>
                    <a:chOff x="26732" y="44192"/>
                    <a:chExt cx="2050195" cy="1340855"/>
                  </a:xfrm>
                </p:grpSpPr>
                <p:sp>
                  <p:nvSpPr>
                    <p:cNvPr id="18" name="Zone de texte 159">
                      <a:extLst>
                        <a:ext uri="{FF2B5EF4-FFF2-40B4-BE49-F238E27FC236}">
                          <a16:creationId xmlns:a16="http://schemas.microsoft.com/office/drawing/2014/main" id="{44AA04E7-1F88-DAAC-5456-9225305DED20}"/>
                        </a:ext>
                      </a:extLst>
                    </p:cNvPr>
                    <p:cNvSpPr txBox="1"/>
                    <p:nvPr/>
                  </p:nvSpPr>
                  <p:spPr>
                    <a:xfrm rot="3289200">
                      <a:off x="-535111" y="606035"/>
                      <a:ext cx="1340855" cy="21717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1400" dirty="0">
                          <a:effectLst/>
                          <a:latin typeface="Comic Sans MS" panose="030F0702030302020204" pitchFamily="66" charset="0"/>
                          <a:ea typeface="Calibri" panose="020F0502020204030204" pitchFamily="34" charset="0"/>
                          <a:cs typeface="Times New Roman" panose="02020603050405020304" pitchFamily="18" charset="0"/>
                        </a:rPr>
                        <a:t>Rayon incident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Zone de texte 160">
                      <a:extLst>
                        <a:ext uri="{FF2B5EF4-FFF2-40B4-BE49-F238E27FC236}">
                          <a16:creationId xmlns:a16="http://schemas.microsoft.com/office/drawing/2014/main" id="{8A5F2176-695F-6FA8-CD40-5451E0E718B5}"/>
                        </a:ext>
                      </a:extLst>
                    </p:cNvPr>
                    <p:cNvSpPr txBox="1"/>
                    <p:nvPr/>
                  </p:nvSpPr>
                  <p:spPr>
                    <a:xfrm rot="18340500">
                      <a:off x="1378760" y="600711"/>
                      <a:ext cx="1179164" cy="21717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1400" dirty="0">
                          <a:effectLst/>
                          <a:latin typeface="Comic Sans MS" panose="030F0702030302020204" pitchFamily="66" charset="0"/>
                          <a:ea typeface="Calibri" panose="020F0502020204030204" pitchFamily="34" charset="0"/>
                          <a:cs typeface="Times New Roman" panose="02020603050405020304" pitchFamily="18" charset="0"/>
                        </a:rPr>
                        <a:t>Rayon réfléchi</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Zone de texte 161">
                      <a:extLst>
                        <a:ext uri="{FF2B5EF4-FFF2-40B4-BE49-F238E27FC236}">
                          <a16:creationId xmlns:a16="http://schemas.microsoft.com/office/drawing/2014/main" id="{1184D1E0-93A2-BA81-B216-573AA12188C6}"/>
                        </a:ext>
                      </a:extLst>
                    </p:cNvPr>
                    <p:cNvSpPr txBox="1"/>
                    <p:nvPr/>
                  </p:nvSpPr>
                  <p:spPr>
                    <a:xfrm>
                      <a:off x="716898" y="153352"/>
                      <a:ext cx="642654" cy="21717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1400" dirty="0">
                          <a:effectLst/>
                          <a:latin typeface="Comic Sans MS" panose="030F0702030302020204" pitchFamily="66" charset="0"/>
                          <a:ea typeface="Calibri" panose="020F0502020204030204" pitchFamily="34" charset="0"/>
                          <a:cs typeface="Times New Roman" panose="02020603050405020304" pitchFamily="18" charset="0"/>
                        </a:rPr>
                        <a:t>Normale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2" name="Groupe 21">
                      <a:extLst>
                        <a:ext uri="{FF2B5EF4-FFF2-40B4-BE49-F238E27FC236}">
                          <a16:creationId xmlns:a16="http://schemas.microsoft.com/office/drawing/2014/main" id="{BB3ED557-94BE-C5F2-E682-A4B646826FE5}"/>
                        </a:ext>
                      </a:extLst>
                    </p:cNvPr>
                    <p:cNvGrpSpPr/>
                    <p:nvPr/>
                  </p:nvGrpSpPr>
                  <p:grpSpPr>
                    <a:xfrm>
                      <a:off x="780098" y="990124"/>
                      <a:ext cx="554355" cy="221932"/>
                      <a:chOff x="0" y="0"/>
                      <a:chExt cx="554355" cy="221932"/>
                    </a:xfrm>
                  </p:grpSpPr>
                  <p:sp>
                    <p:nvSpPr>
                      <p:cNvPr id="23" name="Zone de texte 163">
                        <a:extLst>
                          <a:ext uri="{FF2B5EF4-FFF2-40B4-BE49-F238E27FC236}">
                            <a16:creationId xmlns:a16="http://schemas.microsoft.com/office/drawing/2014/main" id="{B7D60D5A-49B3-55C3-7909-8175F59FE772}"/>
                          </a:ext>
                        </a:extLst>
                      </p:cNvPr>
                      <p:cNvSpPr txBox="1"/>
                      <p:nvPr/>
                    </p:nvSpPr>
                    <p:spPr>
                      <a:xfrm>
                        <a:off x="0" y="0"/>
                        <a:ext cx="143411" cy="21717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1400">
                            <a:effectLst/>
                            <a:latin typeface="Comic Sans MS" panose="030F0702030302020204" pitchFamily="66" charset="0"/>
                            <a:ea typeface="Calibri" panose="020F0502020204030204" pitchFamily="34" charset="0"/>
                            <a:cs typeface="Times New Roman" panose="02020603050405020304" pitchFamily="18" charset="0"/>
                          </a:rPr>
                          <a:t>i</a:t>
                        </a:r>
                        <a:r>
                          <a:rPr lang="fr-FR" sz="1400" baseline="-25000">
                            <a:effectLst/>
                            <a:latin typeface="Comic Sans MS" panose="030F0702030302020204" pitchFamily="66" charset="0"/>
                            <a:ea typeface="Calibri" panose="020F0502020204030204" pitchFamily="34" charset="0"/>
                            <a:cs typeface="Times New Roman" panose="02020603050405020304" pitchFamily="18" charset="0"/>
                          </a:rPr>
                          <a:t>1</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Zone de texte 165">
                        <a:extLst>
                          <a:ext uri="{FF2B5EF4-FFF2-40B4-BE49-F238E27FC236}">
                            <a16:creationId xmlns:a16="http://schemas.microsoft.com/office/drawing/2014/main" id="{29046A89-6F1B-B0B1-E5F6-8A69390F3BA9}"/>
                          </a:ext>
                        </a:extLst>
                      </p:cNvPr>
                      <p:cNvSpPr txBox="1"/>
                      <p:nvPr/>
                    </p:nvSpPr>
                    <p:spPr>
                      <a:xfrm>
                        <a:off x="361950" y="4762"/>
                        <a:ext cx="192405" cy="21717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1400" dirty="0">
                            <a:effectLst/>
                            <a:latin typeface="Comic Sans MS" panose="030F0702030302020204" pitchFamily="66" charset="0"/>
                            <a:ea typeface="Calibri" panose="020F0502020204030204" pitchFamily="34" charset="0"/>
                            <a:cs typeface="Times New Roman" panose="02020603050405020304" pitchFamily="18" charset="0"/>
                          </a:rPr>
                          <a:t>r</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grpSp>
          </p:grpSp>
        </p:grpSp>
        <p:grpSp>
          <p:nvGrpSpPr>
            <p:cNvPr id="8" name="Groupe 7">
              <a:extLst>
                <a:ext uri="{FF2B5EF4-FFF2-40B4-BE49-F238E27FC236}">
                  <a16:creationId xmlns:a16="http://schemas.microsoft.com/office/drawing/2014/main" id="{C2EB79DB-8CB8-8555-36B8-88323DCF6B9B}"/>
                </a:ext>
              </a:extLst>
            </p:cNvPr>
            <p:cNvGrpSpPr/>
            <p:nvPr/>
          </p:nvGrpSpPr>
          <p:grpSpPr>
            <a:xfrm>
              <a:off x="1409700" y="1157288"/>
              <a:ext cx="1126808" cy="1126807"/>
              <a:chOff x="0" y="0"/>
              <a:chExt cx="1126808" cy="1126807"/>
            </a:xfrm>
          </p:grpSpPr>
          <p:sp>
            <p:nvSpPr>
              <p:cNvPr id="9" name="Arc 8">
                <a:extLst>
                  <a:ext uri="{FF2B5EF4-FFF2-40B4-BE49-F238E27FC236}">
                    <a16:creationId xmlns:a16="http://schemas.microsoft.com/office/drawing/2014/main" id="{6E5F839E-B03E-6265-91C6-F1EF152F0829}"/>
                  </a:ext>
                </a:extLst>
              </p:cNvPr>
              <p:cNvSpPr/>
              <p:nvPr/>
            </p:nvSpPr>
            <p:spPr>
              <a:xfrm flipH="1">
                <a:off x="0" y="0"/>
                <a:ext cx="1122045" cy="1122045"/>
              </a:xfrm>
              <a:prstGeom prst="arc">
                <a:avLst>
                  <a:gd name="adj1" fmla="val 16200000"/>
                  <a:gd name="adj2" fmla="val 18394973"/>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0" name="Arc 9">
                <a:extLst>
                  <a:ext uri="{FF2B5EF4-FFF2-40B4-BE49-F238E27FC236}">
                    <a16:creationId xmlns:a16="http://schemas.microsoft.com/office/drawing/2014/main" id="{DD56608D-7619-0168-4F53-2DEE3084829F}"/>
                  </a:ext>
                </a:extLst>
              </p:cNvPr>
              <p:cNvSpPr/>
              <p:nvPr/>
            </p:nvSpPr>
            <p:spPr>
              <a:xfrm>
                <a:off x="4763" y="4762"/>
                <a:ext cx="1122045" cy="1122045"/>
              </a:xfrm>
              <a:prstGeom prst="arc">
                <a:avLst>
                  <a:gd name="adj1" fmla="val 16200000"/>
                  <a:gd name="adj2" fmla="val 18184666"/>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pic>
        <p:nvPicPr>
          <p:cNvPr id="39" name="Image 38" descr="Résultat de recherche d'images pour &quot;réflexion eau&quot;">
            <a:extLst>
              <a:ext uri="{FF2B5EF4-FFF2-40B4-BE49-F238E27FC236}">
                <a16:creationId xmlns:a16="http://schemas.microsoft.com/office/drawing/2014/main" id="{1BA7888E-0A5B-CFDE-53DF-B2EE712E13C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3694" y="3044594"/>
            <a:ext cx="5584029" cy="3491108"/>
          </a:xfrm>
          <a:prstGeom prst="rect">
            <a:avLst/>
          </a:prstGeom>
          <a:noFill/>
          <a:ln>
            <a:noFill/>
          </a:ln>
        </p:spPr>
      </p:pic>
    </p:spTree>
    <p:extLst>
      <p:ext uri="{BB962C8B-B14F-4D97-AF65-F5344CB8AC3E}">
        <p14:creationId xmlns:p14="http://schemas.microsoft.com/office/powerpoint/2010/main" val="1946952074"/>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4806.tgt.Office_50301108_TF33713516_Win32_OJ112196127.potx" id="{22996B42-D21B-4B21-8A2E-2EFD633A6008}" vid="{A1A70CD2-AB8C-4833-8F02-56C7A9672AB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2.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{31915EBF-C4B5-45D0-BD6E-FCB0B018A46C}tf33713516_win32</Template>
  <TotalTime>700</TotalTime>
  <Words>2185</Words>
  <Application>Microsoft Office PowerPoint</Application>
  <PresentationFormat>Grand écran</PresentationFormat>
  <Paragraphs>165</Paragraphs>
  <Slides>23</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23</vt:i4>
      </vt:variant>
    </vt:vector>
  </HeadingPairs>
  <TitlesOfParts>
    <vt:vector size="31" baseType="lpstr">
      <vt:lpstr>Arial</vt:lpstr>
      <vt:lpstr>Calibri</vt:lpstr>
      <vt:lpstr>Cambria Math</vt:lpstr>
      <vt:lpstr>Comic Sans MS</vt:lpstr>
      <vt:lpstr>Gill Sans MT</vt:lpstr>
      <vt:lpstr>Symbol</vt:lpstr>
      <vt:lpstr>Walbaum Display</vt:lpstr>
      <vt:lpstr>3DFloatVTI</vt:lpstr>
      <vt:lpstr>PROPAGATION DE LA LUMIERE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PROPAGATION DE LA LUMIERE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LENTILLES MINCES</dc:title>
  <dc:creator>Thierry Chauvet</dc:creator>
  <cp:lastModifiedBy>Thierry Chauvet</cp:lastModifiedBy>
  <cp:revision>35</cp:revision>
  <dcterms:created xsi:type="dcterms:W3CDTF">2022-09-17T08:20:32Z</dcterms:created>
  <dcterms:modified xsi:type="dcterms:W3CDTF">2023-10-15T16:57:47Z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